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Aileron" panose="020B0604020202020204" charset="0"/>
      <p:regular r:id="rId32"/>
    </p:embeddedFont>
    <p:embeddedFont>
      <p:font typeface="Aileron Bold" panose="020B0604020202020204" charset="0"/>
      <p:regular r:id="rId33"/>
    </p:embeddedFont>
    <p:embeddedFont>
      <p:font typeface="Aileron Bold Italics" panose="020B0604020202020204" charset="0"/>
      <p:regular r:id="rId34"/>
    </p:embeddedFont>
    <p:embeddedFont>
      <p:font typeface="Aileron Italics" panose="020B0604020202020204" charset="0"/>
      <p:regular r:id="rId35"/>
    </p:embeddedFont>
    <p:embeddedFont>
      <p:font typeface="Open Sauce Bold" panose="020B0604020202020204" charset="0"/>
      <p:regular r:id="rId36"/>
    </p:embeddedFont>
    <p:embeddedFont>
      <p:font typeface="Oswald Bold" panose="020B0604020202020204" charset="0"/>
      <p:regular r:id="rId37"/>
    </p:embeddedFont>
    <p:embeddedFont>
      <p:font typeface="Playfair Display Bold" panose="020B0604020202020204" charset="0"/>
      <p:regular r:id="rId38"/>
    </p:embeddedFont>
    <p:embeddedFont>
      <p:font typeface="Playfair Display Bold Italics" panose="020B0604020202020204" charset="0"/>
      <p:regular r:id="rId39"/>
    </p:embeddedFont>
    <p:embeddedFont>
      <p:font typeface="Poppins Bold" panose="020B0604020202020204" charset="0"/>
      <p:regular r:id="rId40"/>
    </p:embeddedFont>
    <p:embeddedFont>
      <p:font typeface="Poppins Bold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22" autoAdjust="0"/>
  </p:normalViewPr>
  <p:slideViewPr>
    <p:cSldViewPr>
      <p:cViewPr varScale="1">
        <p:scale>
          <a:sx n="41" d="100"/>
          <a:sy n="41" d="100"/>
        </p:scale>
        <p:origin x="8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02-Mar-24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02-Mar-24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02-Mar-24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02-Mar-24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315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48FCF-6E21-491B-9FF4-E1B51FEFE6EA}"/>
              </a:ext>
            </a:extLst>
          </p:cNvPr>
          <p:cNvPicPr>
            <a:picLocks noChangeAspect="1"/>
          </p:cNvPicPr>
          <p:nvPr/>
        </p:nvPicPr>
        <p:blipFill rotWithShape="1">
          <a:blip r:embed="rId2"/>
          <a:srcRect t="29781" r="33585" b="13193"/>
          <a:stretch/>
        </p:blipFill>
        <p:spPr>
          <a:xfrm>
            <a:off x="5257800" y="1"/>
            <a:ext cx="13030200" cy="10140702"/>
          </a:xfrm>
          <a:prstGeom prst="rect">
            <a:avLst/>
          </a:prstGeom>
        </p:spPr>
      </p:pic>
      <p:sp>
        <p:nvSpPr>
          <p:cNvPr id="3" name="TextBox 3"/>
          <p:cNvSpPr txBox="1"/>
          <p:nvPr/>
        </p:nvSpPr>
        <p:spPr>
          <a:xfrm>
            <a:off x="1966926" y="2916336"/>
            <a:ext cx="10328328" cy="2907765"/>
          </a:xfrm>
          <a:prstGeom prst="rect">
            <a:avLst/>
          </a:prstGeom>
        </p:spPr>
        <p:txBody>
          <a:bodyPr lIns="0" tIns="0" rIns="0" bIns="0" rtlCol="0" anchor="t">
            <a:spAutoFit/>
          </a:bodyPr>
          <a:lstStyle/>
          <a:p>
            <a:pPr>
              <a:lnSpc>
                <a:spcPts val="10953"/>
              </a:lnSpc>
            </a:pPr>
            <a:r>
              <a:rPr lang="en-US" sz="9957">
                <a:solidFill>
                  <a:srgbClr val="FAFAFA"/>
                </a:solidFill>
                <a:latin typeface="Poppins Bold Italics"/>
              </a:rPr>
              <a:t>BOMBA LIFE SUPPORT (BLS)</a:t>
            </a:r>
          </a:p>
        </p:txBody>
      </p:sp>
      <p:grpSp>
        <p:nvGrpSpPr>
          <p:cNvPr id="5" name="Group 5"/>
          <p:cNvGrpSpPr/>
          <p:nvPr/>
        </p:nvGrpSpPr>
        <p:grpSpPr>
          <a:xfrm rot="5400000">
            <a:off x="3154802" y="4546825"/>
            <a:ext cx="146298" cy="2522050"/>
            <a:chOff x="0" y="0"/>
            <a:chExt cx="38531" cy="664243"/>
          </a:xfrm>
        </p:grpSpPr>
        <p:sp>
          <p:nvSpPr>
            <p:cNvPr id="6" name="Freeform 6"/>
            <p:cNvSpPr/>
            <p:nvPr/>
          </p:nvSpPr>
          <p:spPr>
            <a:xfrm>
              <a:off x="0" y="0"/>
              <a:ext cx="38531" cy="664244"/>
            </a:xfrm>
            <a:custGeom>
              <a:avLst/>
              <a:gdLst/>
              <a:ahLst/>
              <a:cxnLst/>
              <a:rect l="l" t="t" r="r" b="b"/>
              <a:pathLst>
                <a:path w="38531" h="664244">
                  <a:moveTo>
                    <a:pt x="0" y="0"/>
                  </a:moveTo>
                  <a:lnTo>
                    <a:pt x="38531" y="0"/>
                  </a:lnTo>
                  <a:lnTo>
                    <a:pt x="38531" y="664244"/>
                  </a:lnTo>
                  <a:lnTo>
                    <a:pt x="0" y="664244"/>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7" name="TextBox 7"/>
            <p:cNvSpPr txBox="1"/>
            <p:nvPr/>
          </p:nvSpPr>
          <p:spPr>
            <a:xfrm>
              <a:off x="0" y="-19050"/>
              <a:ext cx="38531" cy="68329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TextBox 8"/>
          <p:cNvSpPr txBox="1"/>
          <p:nvPr/>
        </p:nvSpPr>
        <p:spPr>
          <a:xfrm>
            <a:off x="1966926" y="6048664"/>
            <a:ext cx="4766280" cy="1642375"/>
          </a:xfrm>
          <a:prstGeom prst="rect">
            <a:avLst/>
          </a:prstGeom>
        </p:spPr>
        <p:txBody>
          <a:bodyPr lIns="0" tIns="0" rIns="0" bIns="0" rtlCol="0" anchor="t">
            <a:spAutoFit/>
          </a:bodyPr>
          <a:lstStyle/>
          <a:p>
            <a:pPr>
              <a:lnSpc>
                <a:spcPts val="4436"/>
              </a:lnSpc>
            </a:pPr>
            <a:r>
              <a:rPr lang="en-US" sz="2411" dirty="0">
                <a:solidFill>
                  <a:srgbClr val="F4F4F4"/>
                </a:solidFill>
                <a:latin typeface="Poppins Bold"/>
              </a:rPr>
              <a:t>SESI 5: </a:t>
            </a:r>
          </a:p>
          <a:p>
            <a:pPr marL="520548" lvl="1" indent="-260274">
              <a:lnSpc>
                <a:spcPts val="4436"/>
              </a:lnSpc>
              <a:buFont typeface="Arial"/>
              <a:buChar char="•"/>
            </a:pPr>
            <a:r>
              <a:rPr lang="en-US" sz="2411" dirty="0">
                <a:solidFill>
                  <a:srgbClr val="F4F4F4"/>
                </a:solidFill>
                <a:latin typeface="Poppins Bold"/>
              </a:rPr>
              <a:t>TERBAKAR DAN MELECUR</a:t>
            </a:r>
          </a:p>
          <a:p>
            <a:pPr marL="520548" lvl="1" indent="-260274" algn="l">
              <a:lnSpc>
                <a:spcPts val="4436"/>
              </a:lnSpc>
              <a:buFont typeface="Arial"/>
              <a:buChar char="•"/>
            </a:pPr>
            <a:r>
              <a:rPr lang="en-US" sz="2411" dirty="0">
                <a:solidFill>
                  <a:srgbClr val="F4F4F4"/>
                </a:solidFill>
                <a:latin typeface="Poppins Bold"/>
              </a:rPr>
              <a:t>PATAH DAN TERSELIUH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3" name="Group 3"/>
          <p:cNvGrpSpPr/>
          <p:nvPr/>
        </p:nvGrpSpPr>
        <p:grpSpPr>
          <a:xfrm>
            <a:off x="3284474" y="5435860"/>
            <a:ext cx="11575496" cy="4673467"/>
            <a:chOff x="0" y="0"/>
            <a:chExt cx="15433994" cy="6231289"/>
          </a:xfrm>
        </p:grpSpPr>
        <p:sp>
          <p:nvSpPr>
            <p:cNvPr id="4" name="Freeform 4"/>
            <p:cNvSpPr/>
            <p:nvPr/>
          </p:nvSpPr>
          <p:spPr>
            <a:xfrm>
              <a:off x="0" y="197578"/>
              <a:ext cx="7837479" cy="6033711"/>
            </a:xfrm>
            <a:custGeom>
              <a:avLst/>
              <a:gdLst/>
              <a:ahLst/>
              <a:cxnLst/>
              <a:rect l="l" t="t" r="r" b="b"/>
              <a:pathLst>
                <a:path w="7837479" h="6033711">
                  <a:moveTo>
                    <a:pt x="0" y="0"/>
                  </a:moveTo>
                  <a:lnTo>
                    <a:pt x="7837479" y="0"/>
                  </a:lnTo>
                  <a:lnTo>
                    <a:pt x="7837479" y="6033711"/>
                  </a:lnTo>
                  <a:lnTo>
                    <a:pt x="0" y="6033711"/>
                  </a:lnTo>
                  <a:lnTo>
                    <a:pt x="0" y="0"/>
                  </a:lnTo>
                  <a:close/>
                </a:path>
              </a:pathLst>
            </a:custGeom>
            <a:blipFill>
              <a:blip r:embed="rId3"/>
              <a:stretch>
                <a:fillRect r="-12795" b="-9987"/>
              </a:stretch>
            </a:blipFill>
          </p:spPr>
        </p:sp>
        <p:sp>
          <p:nvSpPr>
            <p:cNvPr id="5" name="Freeform 5"/>
            <p:cNvSpPr/>
            <p:nvPr/>
          </p:nvSpPr>
          <p:spPr>
            <a:xfrm>
              <a:off x="8365352" y="0"/>
              <a:ext cx="7068642" cy="6231289"/>
            </a:xfrm>
            <a:custGeom>
              <a:avLst/>
              <a:gdLst/>
              <a:ahLst/>
              <a:cxnLst/>
              <a:rect l="l" t="t" r="r" b="b"/>
              <a:pathLst>
                <a:path w="7068642" h="6231289">
                  <a:moveTo>
                    <a:pt x="0" y="0"/>
                  </a:moveTo>
                  <a:lnTo>
                    <a:pt x="7068642" y="0"/>
                  </a:lnTo>
                  <a:lnTo>
                    <a:pt x="7068642" y="6231289"/>
                  </a:lnTo>
                  <a:lnTo>
                    <a:pt x="0" y="6231289"/>
                  </a:lnTo>
                  <a:lnTo>
                    <a:pt x="0" y="0"/>
                  </a:lnTo>
                  <a:close/>
                </a:path>
              </a:pathLst>
            </a:custGeom>
            <a:blipFill>
              <a:blip r:embed="rId4"/>
              <a:stretch>
                <a:fillRect l="-17241" t="-8532" r="-14773" b="-9483"/>
              </a:stretch>
            </a:blipFill>
          </p:spPr>
        </p:sp>
      </p:grpSp>
      <p:sp>
        <p:nvSpPr>
          <p:cNvPr id="6" name="TextBox 6"/>
          <p:cNvSpPr txBox="1"/>
          <p:nvPr/>
        </p:nvSpPr>
        <p:spPr>
          <a:xfrm>
            <a:off x="1028700" y="1977698"/>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TERBAKAR PERINGKAT PERTAMA </a:t>
            </a:r>
            <a:r>
              <a:rPr lang="en-US" sz="4121">
                <a:solidFill>
                  <a:srgbClr val="FF3131"/>
                </a:solidFill>
                <a:latin typeface="Aileron Bold Italics"/>
              </a:rPr>
              <a:t>(FIRST DEGREE BURN)</a:t>
            </a:r>
          </a:p>
        </p:txBody>
      </p:sp>
      <p:sp>
        <p:nvSpPr>
          <p:cNvPr id="7" name="TextBox 7"/>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RAWATAN TERBAKAR BERPUNCA DARI BAHAN PANAS</a:t>
            </a:r>
          </a:p>
        </p:txBody>
      </p:sp>
      <p:sp>
        <p:nvSpPr>
          <p:cNvPr id="8" name="TextBox 8"/>
          <p:cNvSpPr txBox="1"/>
          <p:nvPr/>
        </p:nvSpPr>
        <p:spPr>
          <a:xfrm>
            <a:off x="2106010" y="3124486"/>
            <a:ext cx="14075980" cy="1565122"/>
          </a:xfrm>
          <a:prstGeom prst="rect">
            <a:avLst/>
          </a:prstGeom>
        </p:spPr>
        <p:txBody>
          <a:bodyPr lIns="0" tIns="0" rIns="0" bIns="0" rtlCol="0" anchor="t">
            <a:spAutoFit/>
          </a:bodyPr>
          <a:lstStyle/>
          <a:p>
            <a:pPr marL="750995" lvl="1" indent="-375498">
              <a:lnSpc>
                <a:spcPts val="6400"/>
              </a:lnSpc>
              <a:buFont typeface="Arial"/>
              <a:buChar char="•"/>
            </a:pPr>
            <a:r>
              <a:rPr lang="en-US" sz="3478">
                <a:solidFill>
                  <a:srgbClr val="000000"/>
                </a:solidFill>
                <a:latin typeface="Aileron"/>
              </a:rPr>
              <a:t>Alirkan air yang banyak di bahagian yang terbakar;</a:t>
            </a:r>
          </a:p>
          <a:p>
            <a:pPr marL="750995" lvl="1" indent="-375498">
              <a:lnSpc>
                <a:spcPts val="6400"/>
              </a:lnSpc>
              <a:buFont typeface="Arial"/>
              <a:buChar char="•"/>
            </a:pPr>
            <a:r>
              <a:rPr lang="en-US" sz="3478">
                <a:solidFill>
                  <a:srgbClr val="000000"/>
                </a:solidFill>
                <a:latin typeface="Aileron"/>
              </a:rPr>
              <a:t>Selimutkan atau balutkan anggota yang terlibat dengan kain basah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995426"/>
            <a:ext cx="16230600" cy="1066723"/>
          </a:xfrm>
          <a:prstGeom prst="rect">
            <a:avLst/>
          </a:prstGeom>
        </p:spPr>
        <p:txBody>
          <a:bodyPr lIns="0" tIns="0" rIns="0" bIns="0" rtlCol="0" anchor="t">
            <a:spAutoFit/>
          </a:bodyPr>
          <a:lstStyle/>
          <a:p>
            <a:pPr algn="ctr">
              <a:lnSpc>
                <a:spcPts val="4121"/>
              </a:lnSpc>
            </a:pPr>
            <a:r>
              <a:rPr lang="en-US" sz="4121">
                <a:solidFill>
                  <a:srgbClr val="FF3131"/>
                </a:solidFill>
                <a:latin typeface="Aileron Bold"/>
              </a:rPr>
              <a:t>TERBAKAR PERINGKAT KEDUA </a:t>
            </a:r>
          </a:p>
          <a:p>
            <a:pPr algn="ctr">
              <a:lnSpc>
                <a:spcPts val="4121"/>
              </a:lnSpc>
            </a:pPr>
            <a:r>
              <a:rPr lang="en-US" sz="4121">
                <a:solidFill>
                  <a:srgbClr val="FF3131"/>
                </a:solidFill>
                <a:latin typeface="Aileron Bold Italics"/>
              </a:rPr>
              <a:t> (Partial Thickness or Second Degree Burn)</a:t>
            </a:r>
          </a:p>
        </p:txBody>
      </p:sp>
      <p:sp>
        <p:nvSpPr>
          <p:cNvPr id="4" name="TextBox 4"/>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RAWATAN TERBAKAR BERPUNCA DARI BAHAN PANAS</a:t>
            </a:r>
          </a:p>
        </p:txBody>
      </p:sp>
      <p:sp>
        <p:nvSpPr>
          <p:cNvPr id="5" name="TextBox 5"/>
          <p:cNvSpPr txBox="1"/>
          <p:nvPr/>
        </p:nvSpPr>
        <p:spPr>
          <a:xfrm>
            <a:off x="1624271" y="3708418"/>
            <a:ext cx="15039457" cy="4255717"/>
          </a:xfrm>
          <a:prstGeom prst="rect">
            <a:avLst/>
          </a:prstGeom>
        </p:spPr>
        <p:txBody>
          <a:bodyPr lIns="0" tIns="0" rIns="0" bIns="0" rtlCol="0" anchor="t">
            <a:spAutoFit/>
          </a:bodyPr>
          <a:lstStyle/>
          <a:p>
            <a:pPr marL="883071" lvl="1" indent="-514350">
              <a:lnSpc>
                <a:spcPts val="4781"/>
              </a:lnSpc>
              <a:buFont typeface="+mj-lt"/>
              <a:buAutoNum type="arabicPeriod"/>
            </a:pPr>
            <a:r>
              <a:rPr lang="en-US" sz="3415" dirty="0" err="1">
                <a:solidFill>
                  <a:srgbClr val="000000"/>
                </a:solidFill>
                <a:latin typeface="Aileron"/>
              </a:rPr>
              <a:t>Gunakan</a:t>
            </a:r>
            <a:r>
              <a:rPr lang="en-US" sz="3415" dirty="0">
                <a:solidFill>
                  <a:srgbClr val="000000"/>
                </a:solidFill>
                <a:latin typeface="Aileron"/>
              </a:rPr>
              <a:t> air </a:t>
            </a:r>
            <a:r>
              <a:rPr lang="en-US" sz="3415" dirty="0" err="1">
                <a:solidFill>
                  <a:srgbClr val="000000"/>
                </a:solidFill>
                <a:latin typeface="Aileron"/>
              </a:rPr>
              <a:t>batu</a:t>
            </a:r>
            <a:r>
              <a:rPr lang="en-US" sz="3415" dirty="0">
                <a:solidFill>
                  <a:srgbClr val="000000"/>
                </a:solidFill>
                <a:latin typeface="Aileron"/>
              </a:rPr>
              <a:t> </a:t>
            </a:r>
            <a:r>
              <a:rPr lang="en-US" sz="3415" dirty="0" err="1">
                <a:solidFill>
                  <a:srgbClr val="000000"/>
                </a:solidFill>
                <a:latin typeface="Aileron"/>
              </a:rPr>
              <a:t>tetapi</a:t>
            </a:r>
            <a:r>
              <a:rPr lang="en-US" sz="3415" dirty="0">
                <a:solidFill>
                  <a:srgbClr val="000000"/>
                </a:solidFill>
                <a:latin typeface="Aileron"/>
              </a:rPr>
              <a:t> </a:t>
            </a:r>
            <a:r>
              <a:rPr lang="en-US" sz="3415" dirty="0" err="1">
                <a:solidFill>
                  <a:srgbClr val="000000"/>
                </a:solidFill>
                <a:latin typeface="Aileron"/>
              </a:rPr>
              <a:t>jangan</a:t>
            </a:r>
            <a:r>
              <a:rPr lang="en-US" sz="3415" dirty="0">
                <a:solidFill>
                  <a:srgbClr val="000000"/>
                </a:solidFill>
                <a:latin typeface="Aileron"/>
              </a:rPr>
              <a:t> </a:t>
            </a:r>
            <a:r>
              <a:rPr lang="en-US" sz="3415" dirty="0" err="1">
                <a:solidFill>
                  <a:srgbClr val="000000"/>
                </a:solidFill>
                <a:latin typeface="Aileron"/>
              </a:rPr>
              <a:t>letakkan</a:t>
            </a:r>
            <a:r>
              <a:rPr lang="en-US" sz="3415" dirty="0">
                <a:solidFill>
                  <a:srgbClr val="000000"/>
                </a:solidFill>
                <a:latin typeface="Aileron"/>
              </a:rPr>
              <a:t> </a:t>
            </a:r>
            <a:r>
              <a:rPr lang="en-US" sz="3415" dirty="0" err="1">
                <a:solidFill>
                  <a:srgbClr val="000000"/>
                </a:solidFill>
                <a:latin typeface="Aileron"/>
              </a:rPr>
              <a:t>terus</a:t>
            </a:r>
            <a:r>
              <a:rPr lang="en-US" sz="3415" dirty="0">
                <a:solidFill>
                  <a:srgbClr val="000000"/>
                </a:solidFill>
                <a:latin typeface="Aileron"/>
              </a:rPr>
              <a:t> air </a:t>
            </a:r>
            <a:r>
              <a:rPr lang="en-US" sz="3415" dirty="0" err="1">
                <a:solidFill>
                  <a:srgbClr val="000000"/>
                </a:solidFill>
                <a:latin typeface="Aileron"/>
              </a:rPr>
              <a:t>batu</a:t>
            </a:r>
            <a:r>
              <a:rPr lang="en-US" sz="3415" dirty="0">
                <a:solidFill>
                  <a:srgbClr val="000000"/>
                </a:solidFill>
                <a:latin typeface="Aileron"/>
              </a:rPr>
              <a:t> </a:t>
            </a:r>
            <a:r>
              <a:rPr lang="en-US" sz="3415" dirty="0" err="1">
                <a:solidFill>
                  <a:srgbClr val="000000"/>
                </a:solidFill>
                <a:latin typeface="Aileron"/>
              </a:rPr>
              <a:t>ke</a:t>
            </a:r>
            <a:r>
              <a:rPr lang="en-US" sz="3415" dirty="0">
                <a:solidFill>
                  <a:srgbClr val="000000"/>
                </a:solidFill>
                <a:latin typeface="Aileron"/>
              </a:rPr>
              <a:t> </a:t>
            </a:r>
            <a:r>
              <a:rPr lang="en-US" sz="3415" dirty="0" err="1">
                <a:solidFill>
                  <a:srgbClr val="000000"/>
                </a:solidFill>
                <a:latin typeface="Aileron"/>
              </a:rPr>
              <a:t>atas</a:t>
            </a:r>
            <a:r>
              <a:rPr lang="en-US" sz="3415" dirty="0">
                <a:solidFill>
                  <a:srgbClr val="000000"/>
                </a:solidFill>
                <a:latin typeface="Aileron"/>
              </a:rPr>
              <a:t> </a:t>
            </a:r>
            <a:r>
              <a:rPr lang="en-US" sz="3415" dirty="0" err="1">
                <a:solidFill>
                  <a:srgbClr val="000000"/>
                </a:solidFill>
                <a:latin typeface="Aileron"/>
              </a:rPr>
              <a:t>bahagian</a:t>
            </a:r>
            <a:r>
              <a:rPr lang="en-US" sz="3415" dirty="0">
                <a:solidFill>
                  <a:srgbClr val="000000"/>
                </a:solidFill>
                <a:latin typeface="Aileron"/>
              </a:rPr>
              <a:t> yang </a:t>
            </a:r>
            <a:r>
              <a:rPr lang="en-US" sz="3415" dirty="0" err="1">
                <a:solidFill>
                  <a:srgbClr val="000000"/>
                </a:solidFill>
                <a:latin typeface="Aileron"/>
              </a:rPr>
              <a:t>terbakar</a:t>
            </a:r>
            <a:r>
              <a:rPr lang="en-US" sz="3415" dirty="0">
                <a:solidFill>
                  <a:srgbClr val="000000"/>
                </a:solidFill>
                <a:latin typeface="Aileron"/>
              </a:rPr>
              <a:t>;</a:t>
            </a:r>
          </a:p>
          <a:p>
            <a:pPr marL="883071" lvl="1" indent="-514350">
              <a:lnSpc>
                <a:spcPts val="4781"/>
              </a:lnSpc>
              <a:buFont typeface="+mj-lt"/>
              <a:buAutoNum type="arabicPeriod"/>
            </a:pPr>
            <a:r>
              <a:rPr lang="en-US" sz="3415" dirty="0" err="1">
                <a:solidFill>
                  <a:srgbClr val="000000"/>
                </a:solidFill>
                <a:latin typeface="Aileron"/>
              </a:rPr>
              <a:t>Tanggalkan</a:t>
            </a:r>
            <a:r>
              <a:rPr lang="en-US" sz="3415" dirty="0">
                <a:solidFill>
                  <a:srgbClr val="000000"/>
                </a:solidFill>
                <a:latin typeface="Aileron"/>
              </a:rPr>
              <a:t> </a:t>
            </a:r>
            <a:r>
              <a:rPr lang="en-US" sz="3415" dirty="0" err="1">
                <a:solidFill>
                  <a:srgbClr val="000000"/>
                </a:solidFill>
                <a:latin typeface="Aileron"/>
              </a:rPr>
              <a:t>jam,cincin</a:t>
            </a:r>
            <a:r>
              <a:rPr lang="en-US" sz="3415" dirty="0">
                <a:solidFill>
                  <a:srgbClr val="000000"/>
                </a:solidFill>
                <a:latin typeface="Aileron"/>
              </a:rPr>
              <a:t> dan </a:t>
            </a:r>
            <a:r>
              <a:rPr lang="en-US" sz="3415" dirty="0" err="1">
                <a:solidFill>
                  <a:srgbClr val="000000"/>
                </a:solidFill>
                <a:latin typeface="Aileron"/>
              </a:rPr>
              <a:t>sebagainya</a:t>
            </a:r>
            <a:r>
              <a:rPr lang="en-US" sz="3415" dirty="0">
                <a:solidFill>
                  <a:srgbClr val="000000"/>
                </a:solidFill>
                <a:latin typeface="Aileron"/>
              </a:rPr>
              <a:t>;</a:t>
            </a:r>
          </a:p>
          <a:p>
            <a:pPr marL="883071" lvl="1" indent="-514350">
              <a:lnSpc>
                <a:spcPts val="4781"/>
              </a:lnSpc>
              <a:buFont typeface="+mj-lt"/>
              <a:buAutoNum type="arabicPeriod"/>
            </a:pPr>
            <a:r>
              <a:rPr lang="en-US" sz="3415" dirty="0" err="1">
                <a:solidFill>
                  <a:srgbClr val="000000"/>
                </a:solidFill>
                <a:latin typeface="Aileron"/>
              </a:rPr>
              <a:t>Tinggikan</a:t>
            </a:r>
            <a:r>
              <a:rPr lang="en-US" sz="3415" dirty="0">
                <a:solidFill>
                  <a:srgbClr val="000000"/>
                </a:solidFill>
                <a:latin typeface="Aileron"/>
              </a:rPr>
              <a:t> </a:t>
            </a:r>
            <a:r>
              <a:rPr lang="en-US" sz="3415" dirty="0" err="1">
                <a:solidFill>
                  <a:srgbClr val="000000"/>
                </a:solidFill>
                <a:latin typeface="Aileron"/>
              </a:rPr>
              <a:t>anggota</a:t>
            </a:r>
            <a:r>
              <a:rPr lang="en-US" sz="3415" dirty="0">
                <a:solidFill>
                  <a:srgbClr val="000000"/>
                </a:solidFill>
                <a:latin typeface="Aileron"/>
              </a:rPr>
              <a:t> badan yang </a:t>
            </a:r>
            <a:r>
              <a:rPr lang="en-US" sz="3415" dirty="0" err="1">
                <a:solidFill>
                  <a:srgbClr val="000000"/>
                </a:solidFill>
                <a:latin typeface="Aileron"/>
              </a:rPr>
              <a:t>terbakar</a:t>
            </a:r>
            <a:r>
              <a:rPr lang="en-US" sz="3415" dirty="0">
                <a:solidFill>
                  <a:srgbClr val="000000"/>
                </a:solidFill>
                <a:latin typeface="Aileron"/>
              </a:rPr>
              <a:t> </a:t>
            </a:r>
            <a:r>
              <a:rPr lang="en-US" sz="3415" dirty="0" err="1">
                <a:solidFill>
                  <a:srgbClr val="000000"/>
                </a:solidFill>
                <a:latin typeface="Aileron"/>
              </a:rPr>
              <a:t>tadi</a:t>
            </a:r>
            <a:r>
              <a:rPr lang="en-US" sz="3415" dirty="0">
                <a:solidFill>
                  <a:srgbClr val="000000"/>
                </a:solidFill>
                <a:latin typeface="Aileron"/>
              </a:rPr>
              <a:t>;</a:t>
            </a:r>
          </a:p>
          <a:p>
            <a:pPr marL="883071" lvl="1" indent="-514350">
              <a:lnSpc>
                <a:spcPts val="4781"/>
              </a:lnSpc>
              <a:buFont typeface="+mj-lt"/>
              <a:buAutoNum type="arabicPeriod"/>
            </a:pPr>
            <a:r>
              <a:rPr lang="en-US" sz="3415" dirty="0" err="1">
                <a:solidFill>
                  <a:srgbClr val="000000"/>
                </a:solidFill>
                <a:latin typeface="Aileron"/>
              </a:rPr>
              <a:t>Jika</a:t>
            </a:r>
            <a:r>
              <a:rPr lang="en-US" sz="3415" dirty="0">
                <a:solidFill>
                  <a:srgbClr val="000000"/>
                </a:solidFill>
                <a:latin typeface="Aileron"/>
              </a:rPr>
              <a:t> </a:t>
            </a:r>
            <a:r>
              <a:rPr lang="en-US" sz="3415" dirty="0" err="1">
                <a:solidFill>
                  <a:srgbClr val="000000"/>
                </a:solidFill>
                <a:latin typeface="Aileron"/>
              </a:rPr>
              <a:t>terdapat</a:t>
            </a:r>
            <a:r>
              <a:rPr lang="en-US" sz="3415" dirty="0">
                <a:solidFill>
                  <a:srgbClr val="000000"/>
                </a:solidFill>
                <a:latin typeface="Aileron"/>
              </a:rPr>
              <a:t> </a:t>
            </a:r>
            <a:r>
              <a:rPr lang="en-US" sz="3415" dirty="0" err="1">
                <a:solidFill>
                  <a:srgbClr val="000000"/>
                </a:solidFill>
                <a:latin typeface="Aileron"/>
              </a:rPr>
              <a:t>gelembong</a:t>
            </a:r>
            <a:r>
              <a:rPr lang="en-US" sz="3415" dirty="0">
                <a:solidFill>
                  <a:srgbClr val="000000"/>
                </a:solidFill>
                <a:latin typeface="Aileron"/>
              </a:rPr>
              <a:t> air </a:t>
            </a:r>
            <a:r>
              <a:rPr lang="en-US" sz="3415" dirty="0">
                <a:solidFill>
                  <a:srgbClr val="000000"/>
                </a:solidFill>
                <a:latin typeface="Aileron Italics"/>
              </a:rPr>
              <a:t>(Blister), </a:t>
            </a:r>
            <a:r>
              <a:rPr lang="en-US" sz="3415" dirty="0">
                <a:solidFill>
                  <a:srgbClr val="000000"/>
                </a:solidFill>
                <a:latin typeface="Aileron Bold"/>
              </a:rPr>
              <a:t>JANGAN</a:t>
            </a:r>
            <a:r>
              <a:rPr lang="en-US" sz="3415" dirty="0">
                <a:solidFill>
                  <a:srgbClr val="000000"/>
                </a:solidFill>
                <a:latin typeface="Aileron"/>
              </a:rPr>
              <a:t> </a:t>
            </a:r>
            <a:r>
              <a:rPr lang="en-US" sz="3415" dirty="0" err="1">
                <a:solidFill>
                  <a:srgbClr val="000000"/>
                </a:solidFill>
                <a:latin typeface="Aileron"/>
              </a:rPr>
              <a:t>pecahkannya</a:t>
            </a:r>
            <a:r>
              <a:rPr lang="en-US" sz="3415" dirty="0">
                <a:solidFill>
                  <a:srgbClr val="000000"/>
                </a:solidFill>
                <a:latin typeface="Aileron"/>
              </a:rPr>
              <a:t> </a:t>
            </a:r>
            <a:r>
              <a:rPr lang="en-US" sz="3415" dirty="0" err="1">
                <a:solidFill>
                  <a:srgbClr val="000000"/>
                </a:solidFill>
                <a:latin typeface="Aileron"/>
              </a:rPr>
              <a:t>untuk</a:t>
            </a:r>
            <a:r>
              <a:rPr lang="en-US" sz="3415" dirty="0">
                <a:solidFill>
                  <a:srgbClr val="000000"/>
                </a:solidFill>
                <a:latin typeface="Aileron"/>
              </a:rPr>
              <a:t> </a:t>
            </a:r>
            <a:r>
              <a:rPr lang="en-US" sz="3415" dirty="0" err="1">
                <a:solidFill>
                  <a:srgbClr val="000000"/>
                </a:solidFill>
                <a:latin typeface="Aileron"/>
              </a:rPr>
              <a:t>mengelakkan</a:t>
            </a:r>
            <a:r>
              <a:rPr lang="en-US" sz="3415" dirty="0">
                <a:solidFill>
                  <a:srgbClr val="000000"/>
                </a:solidFill>
                <a:latin typeface="Aileron"/>
              </a:rPr>
              <a:t> </a:t>
            </a:r>
            <a:r>
              <a:rPr lang="en-US" sz="3415" dirty="0" err="1">
                <a:solidFill>
                  <a:srgbClr val="000000"/>
                </a:solidFill>
                <a:latin typeface="Aileron"/>
              </a:rPr>
              <a:t>jangkitan</a:t>
            </a:r>
            <a:r>
              <a:rPr lang="en-US" sz="3415" dirty="0">
                <a:solidFill>
                  <a:srgbClr val="000000"/>
                </a:solidFill>
                <a:latin typeface="Aileron"/>
              </a:rPr>
              <a:t> </a:t>
            </a:r>
            <a:r>
              <a:rPr lang="en-US" sz="3415" dirty="0" err="1">
                <a:solidFill>
                  <a:srgbClr val="000000"/>
                </a:solidFill>
                <a:latin typeface="Aileron"/>
              </a:rPr>
              <a:t>kuman</a:t>
            </a:r>
            <a:r>
              <a:rPr lang="en-US" sz="3415" dirty="0">
                <a:solidFill>
                  <a:srgbClr val="000000"/>
                </a:solidFill>
                <a:latin typeface="Aileron"/>
              </a:rPr>
              <a:t>;</a:t>
            </a:r>
          </a:p>
          <a:p>
            <a:pPr marL="883071" lvl="1" indent="-514350">
              <a:lnSpc>
                <a:spcPts val="4781"/>
              </a:lnSpc>
              <a:buFont typeface="+mj-lt"/>
              <a:buAutoNum type="arabicPeriod"/>
            </a:pPr>
            <a:r>
              <a:rPr lang="en-US" sz="3415" dirty="0" err="1">
                <a:solidFill>
                  <a:srgbClr val="000000"/>
                </a:solidFill>
                <a:latin typeface="Aileron"/>
              </a:rPr>
              <a:t>Jika</a:t>
            </a:r>
            <a:r>
              <a:rPr lang="en-US" sz="3415" dirty="0">
                <a:solidFill>
                  <a:srgbClr val="000000"/>
                </a:solidFill>
                <a:latin typeface="Aileron"/>
              </a:rPr>
              <a:t> </a:t>
            </a:r>
            <a:r>
              <a:rPr lang="en-US" sz="3415" dirty="0" err="1">
                <a:solidFill>
                  <a:srgbClr val="000000"/>
                </a:solidFill>
                <a:latin typeface="Aileron"/>
              </a:rPr>
              <a:t>gelembong</a:t>
            </a:r>
            <a:r>
              <a:rPr lang="en-US" sz="3415" dirty="0">
                <a:solidFill>
                  <a:srgbClr val="000000"/>
                </a:solidFill>
                <a:latin typeface="Aileron"/>
              </a:rPr>
              <a:t> </a:t>
            </a:r>
            <a:r>
              <a:rPr lang="en-US" sz="3415" dirty="0" err="1">
                <a:solidFill>
                  <a:srgbClr val="000000"/>
                </a:solidFill>
                <a:latin typeface="Aileron"/>
              </a:rPr>
              <a:t>pecah,tutupkan</a:t>
            </a:r>
            <a:r>
              <a:rPr lang="en-US" sz="3415" dirty="0">
                <a:solidFill>
                  <a:srgbClr val="000000"/>
                </a:solidFill>
                <a:latin typeface="Aileron"/>
              </a:rPr>
              <a:t> </a:t>
            </a:r>
            <a:r>
              <a:rPr lang="en-US" sz="3415" dirty="0" err="1">
                <a:solidFill>
                  <a:srgbClr val="000000"/>
                </a:solidFill>
                <a:latin typeface="Aileron"/>
              </a:rPr>
              <a:t>dengan</a:t>
            </a:r>
            <a:r>
              <a:rPr lang="en-US" sz="3415" dirty="0">
                <a:solidFill>
                  <a:srgbClr val="000000"/>
                </a:solidFill>
                <a:latin typeface="Aileron"/>
              </a:rPr>
              <a:t> </a:t>
            </a:r>
            <a:r>
              <a:rPr lang="en-US" sz="3415" dirty="0" err="1">
                <a:solidFill>
                  <a:srgbClr val="000000"/>
                </a:solidFill>
                <a:latin typeface="Aileron"/>
              </a:rPr>
              <a:t>kain</a:t>
            </a:r>
            <a:r>
              <a:rPr lang="en-US" sz="3415" dirty="0">
                <a:solidFill>
                  <a:srgbClr val="000000"/>
                </a:solidFill>
                <a:latin typeface="Aileron"/>
              </a:rPr>
              <a:t> </a:t>
            </a:r>
            <a:r>
              <a:rPr lang="en-US" sz="3415" dirty="0" err="1">
                <a:solidFill>
                  <a:srgbClr val="000000"/>
                </a:solidFill>
                <a:latin typeface="Aileron"/>
              </a:rPr>
              <a:t>basah</a:t>
            </a:r>
            <a:r>
              <a:rPr lang="en-US" sz="3415" dirty="0">
                <a:solidFill>
                  <a:srgbClr val="000000"/>
                </a:solidFill>
                <a:latin typeface="Aileron"/>
              </a:rPr>
              <a:t> yang </a:t>
            </a:r>
            <a:r>
              <a:rPr lang="en-US" sz="3415" dirty="0" err="1">
                <a:solidFill>
                  <a:srgbClr val="000000"/>
                </a:solidFill>
                <a:latin typeface="Aileron"/>
              </a:rPr>
              <a:t>bersih</a:t>
            </a:r>
            <a:r>
              <a:rPr lang="en-US" sz="3415" dirty="0">
                <a:solidFill>
                  <a:srgbClr val="000000"/>
                </a:solidFill>
                <a:latin typeface="Aileron"/>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995426"/>
            <a:ext cx="16230600" cy="1066723"/>
          </a:xfrm>
          <a:prstGeom prst="rect">
            <a:avLst/>
          </a:prstGeom>
        </p:spPr>
        <p:txBody>
          <a:bodyPr lIns="0" tIns="0" rIns="0" bIns="0" rtlCol="0" anchor="t">
            <a:spAutoFit/>
          </a:bodyPr>
          <a:lstStyle/>
          <a:p>
            <a:pPr algn="ctr">
              <a:lnSpc>
                <a:spcPts val="4121"/>
              </a:lnSpc>
            </a:pPr>
            <a:r>
              <a:rPr lang="en-US" sz="4121">
                <a:solidFill>
                  <a:srgbClr val="FF3131"/>
                </a:solidFill>
                <a:latin typeface="Aileron Bold"/>
              </a:rPr>
              <a:t>TERBAKAR PERINGKAT KETIGA</a:t>
            </a:r>
          </a:p>
          <a:p>
            <a:pPr algn="ctr">
              <a:lnSpc>
                <a:spcPts val="4121"/>
              </a:lnSpc>
            </a:pPr>
            <a:r>
              <a:rPr lang="en-US" sz="4121">
                <a:solidFill>
                  <a:srgbClr val="FF3131"/>
                </a:solidFill>
                <a:latin typeface="Aileron Bold Italics"/>
              </a:rPr>
              <a:t> (Third Degree or Full Thickness Burn)</a:t>
            </a:r>
          </a:p>
        </p:txBody>
      </p:sp>
      <p:sp>
        <p:nvSpPr>
          <p:cNvPr id="4" name="TextBox 4"/>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RAWATAN TERBAKAR BERPUNCA DARI BAHAN PANAS</a:t>
            </a:r>
          </a:p>
        </p:txBody>
      </p:sp>
      <p:sp>
        <p:nvSpPr>
          <p:cNvPr id="5" name="TextBox 5"/>
          <p:cNvSpPr txBox="1"/>
          <p:nvPr/>
        </p:nvSpPr>
        <p:spPr>
          <a:xfrm>
            <a:off x="956922" y="3410817"/>
            <a:ext cx="16230600" cy="6230680"/>
          </a:xfrm>
          <a:prstGeom prst="rect">
            <a:avLst/>
          </a:prstGeom>
        </p:spPr>
        <p:txBody>
          <a:bodyPr lIns="0" tIns="0" rIns="0" bIns="0" rtlCol="0" anchor="t">
            <a:spAutoFit/>
          </a:bodyPr>
          <a:lstStyle/>
          <a:p>
            <a:pPr marL="1123664" lvl="1" indent="-742950">
              <a:lnSpc>
                <a:spcPts val="4937"/>
              </a:lnSpc>
              <a:buFont typeface="+mj-lt"/>
              <a:buAutoNum type="arabicPeriod"/>
            </a:pPr>
            <a:r>
              <a:rPr lang="en-US" sz="3526" dirty="0" err="1">
                <a:solidFill>
                  <a:srgbClr val="000000"/>
                </a:solidFill>
                <a:latin typeface="Aileron"/>
              </a:rPr>
              <a:t>Rawatan</a:t>
            </a:r>
            <a:r>
              <a:rPr lang="en-US" sz="3526" dirty="0">
                <a:solidFill>
                  <a:srgbClr val="000000"/>
                </a:solidFill>
                <a:latin typeface="Aileron"/>
              </a:rPr>
              <a:t> </a:t>
            </a:r>
            <a:r>
              <a:rPr lang="en-US" sz="3526" dirty="0" err="1">
                <a:solidFill>
                  <a:srgbClr val="000000"/>
                </a:solidFill>
                <a:latin typeface="Aileron"/>
              </a:rPr>
              <a:t>awal</a:t>
            </a:r>
            <a:r>
              <a:rPr lang="en-US" sz="3526" dirty="0">
                <a:solidFill>
                  <a:srgbClr val="000000"/>
                </a:solidFill>
                <a:latin typeface="Aileron"/>
              </a:rPr>
              <a:t> </a:t>
            </a:r>
            <a:r>
              <a:rPr lang="en-US" sz="3526" dirty="0" err="1">
                <a:solidFill>
                  <a:srgbClr val="000000"/>
                </a:solidFill>
                <a:latin typeface="Aileron"/>
              </a:rPr>
              <a:t>adalah</a:t>
            </a:r>
            <a:r>
              <a:rPr lang="en-US" sz="3526" dirty="0">
                <a:solidFill>
                  <a:srgbClr val="000000"/>
                </a:solidFill>
                <a:latin typeface="Aileron"/>
              </a:rPr>
              <a:t> </a:t>
            </a:r>
            <a:r>
              <a:rPr lang="en-US" sz="3526" dirty="0" err="1">
                <a:solidFill>
                  <a:srgbClr val="000000"/>
                </a:solidFill>
                <a:latin typeface="Aileron"/>
              </a:rPr>
              <a:t>untuk</a:t>
            </a:r>
            <a:r>
              <a:rPr lang="en-US" sz="3526" dirty="0">
                <a:solidFill>
                  <a:srgbClr val="000000"/>
                </a:solidFill>
                <a:latin typeface="Aileron"/>
              </a:rPr>
              <a:t> </a:t>
            </a:r>
            <a:r>
              <a:rPr lang="en-US" sz="3526" dirty="0" err="1">
                <a:solidFill>
                  <a:srgbClr val="000000"/>
                </a:solidFill>
                <a:latin typeface="Aileron"/>
              </a:rPr>
              <a:t>mengelakkan</a:t>
            </a:r>
            <a:r>
              <a:rPr lang="en-US" sz="3526" dirty="0">
                <a:solidFill>
                  <a:srgbClr val="000000"/>
                </a:solidFill>
                <a:latin typeface="Aileron"/>
              </a:rPr>
              <a:t> </a:t>
            </a:r>
            <a:r>
              <a:rPr lang="en-US" sz="3526" dirty="0" err="1">
                <a:solidFill>
                  <a:srgbClr val="000000"/>
                </a:solidFill>
                <a:latin typeface="Aileron"/>
              </a:rPr>
              <a:t>jangkitan</a:t>
            </a:r>
            <a:r>
              <a:rPr lang="en-US" sz="3526" dirty="0">
                <a:solidFill>
                  <a:srgbClr val="000000"/>
                </a:solidFill>
                <a:latin typeface="Aileron"/>
              </a:rPr>
              <a:t>;</a:t>
            </a:r>
          </a:p>
          <a:p>
            <a:pPr marL="1123664" lvl="1" indent="-742950">
              <a:lnSpc>
                <a:spcPts val="4937"/>
              </a:lnSpc>
              <a:buFont typeface="+mj-lt"/>
              <a:buAutoNum type="arabicPeriod"/>
            </a:pPr>
            <a:r>
              <a:rPr lang="en-US" sz="3526" dirty="0" err="1">
                <a:solidFill>
                  <a:srgbClr val="000000"/>
                </a:solidFill>
                <a:latin typeface="Aileron"/>
              </a:rPr>
              <a:t>Berikan</a:t>
            </a:r>
            <a:r>
              <a:rPr lang="en-US" sz="3526" dirty="0">
                <a:solidFill>
                  <a:srgbClr val="000000"/>
                </a:solidFill>
                <a:latin typeface="Aileron"/>
              </a:rPr>
              <a:t> </a:t>
            </a:r>
            <a:r>
              <a:rPr lang="en-US" sz="3526" dirty="0" err="1">
                <a:solidFill>
                  <a:srgbClr val="000000"/>
                </a:solidFill>
                <a:latin typeface="Aileron"/>
              </a:rPr>
              <a:t>bantuan</a:t>
            </a:r>
            <a:r>
              <a:rPr lang="en-US" sz="3526" dirty="0">
                <a:solidFill>
                  <a:srgbClr val="000000"/>
                </a:solidFill>
                <a:latin typeface="Aileron"/>
              </a:rPr>
              <a:t> </a:t>
            </a:r>
            <a:r>
              <a:rPr lang="en-US" sz="3526" dirty="0" err="1">
                <a:solidFill>
                  <a:srgbClr val="000000"/>
                </a:solidFill>
                <a:latin typeface="Aileron"/>
              </a:rPr>
              <a:t>oksigen</a:t>
            </a:r>
            <a:r>
              <a:rPr lang="en-US" sz="3526" dirty="0">
                <a:solidFill>
                  <a:srgbClr val="000000"/>
                </a:solidFill>
                <a:latin typeface="Aileron"/>
              </a:rPr>
              <a:t> (</a:t>
            </a:r>
            <a:r>
              <a:rPr lang="en-US" sz="3526" dirty="0" err="1">
                <a:solidFill>
                  <a:srgbClr val="000000"/>
                </a:solidFill>
                <a:latin typeface="Aileron Bold"/>
              </a:rPr>
              <a:t>Penting</a:t>
            </a:r>
            <a:r>
              <a:rPr lang="en-US" sz="3526" dirty="0">
                <a:solidFill>
                  <a:srgbClr val="000000"/>
                </a:solidFill>
                <a:latin typeface="Aileron Bold"/>
              </a:rPr>
              <a:t>), </a:t>
            </a:r>
            <a:r>
              <a:rPr lang="en-US" sz="3526" dirty="0" err="1">
                <a:solidFill>
                  <a:srgbClr val="000000"/>
                </a:solidFill>
                <a:latin typeface="Aileron"/>
              </a:rPr>
              <a:t>lebih</a:t>
            </a:r>
            <a:r>
              <a:rPr lang="en-US" sz="3526" dirty="0">
                <a:solidFill>
                  <a:srgbClr val="000000"/>
                </a:solidFill>
                <a:latin typeface="Aileron"/>
              </a:rPr>
              <a:t> – </a:t>
            </a:r>
            <a:r>
              <a:rPr lang="en-US" sz="3526" dirty="0" err="1">
                <a:solidFill>
                  <a:srgbClr val="000000"/>
                </a:solidFill>
                <a:latin typeface="Aileron"/>
              </a:rPr>
              <a:t>lebih</a:t>
            </a:r>
            <a:r>
              <a:rPr lang="en-US" sz="3526" dirty="0">
                <a:solidFill>
                  <a:srgbClr val="000000"/>
                </a:solidFill>
                <a:latin typeface="Aileron"/>
              </a:rPr>
              <a:t> </a:t>
            </a:r>
            <a:r>
              <a:rPr lang="en-US" sz="3526" dirty="0" err="1">
                <a:solidFill>
                  <a:srgbClr val="000000"/>
                </a:solidFill>
                <a:latin typeface="Aileron"/>
              </a:rPr>
              <a:t>lagi</a:t>
            </a:r>
            <a:r>
              <a:rPr lang="en-US" sz="3526" dirty="0">
                <a:solidFill>
                  <a:srgbClr val="000000"/>
                </a:solidFill>
                <a:latin typeface="Aileron"/>
              </a:rPr>
              <a:t> </a:t>
            </a:r>
            <a:r>
              <a:rPr lang="en-US" sz="3526" dirty="0" err="1">
                <a:solidFill>
                  <a:srgbClr val="000000"/>
                </a:solidFill>
                <a:latin typeface="Aileron"/>
              </a:rPr>
              <a:t>jika</a:t>
            </a:r>
            <a:r>
              <a:rPr lang="en-US" sz="3526" dirty="0">
                <a:solidFill>
                  <a:srgbClr val="000000"/>
                </a:solidFill>
                <a:latin typeface="Aileron"/>
              </a:rPr>
              <a:t> </a:t>
            </a:r>
            <a:r>
              <a:rPr lang="en-US" sz="3526" dirty="0" err="1">
                <a:solidFill>
                  <a:srgbClr val="000000"/>
                </a:solidFill>
                <a:latin typeface="Aileron"/>
              </a:rPr>
              <a:t>mangsa</a:t>
            </a:r>
            <a:r>
              <a:rPr lang="en-US" sz="3526" dirty="0">
                <a:solidFill>
                  <a:srgbClr val="000000"/>
                </a:solidFill>
                <a:latin typeface="Aileron"/>
              </a:rPr>
              <a:t> </a:t>
            </a:r>
            <a:r>
              <a:rPr lang="en-US" sz="3526" dirty="0" err="1">
                <a:solidFill>
                  <a:srgbClr val="000000"/>
                </a:solidFill>
                <a:latin typeface="Aileron"/>
              </a:rPr>
              <a:t>telah</a:t>
            </a:r>
            <a:r>
              <a:rPr lang="en-US" sz="3526" dirty="0">
                <a:solidFill>
                  <a:srgbClr val="000000"/>
                </a:solidFill>
                <a:latin typeface="Aileron"/>
              </a:rPr>
              <a:t> </a:t>
            </a:r>
            <a:r>
              <a:rPr lang="en-US" sz="3526" dirty="0" err="1">
                <a:solidFill>
                  <a:srgbClr val="000000"/>
                </a:solidFill>
                <a:latin typeface="Aileron"/>
              </a:rPr>
              <a:t>terhidu</a:t>
            </a:r>
            <a:r>
              <a:rPr lang="en-US" sz="3526" dirty="0">
                <a:solidFill>
                  <a:srgbClr val="000000"/>
                </a:solidFill>
                <a:latin typeface="Aileron"/>
              </a:rPr>
              <a:t> gas </a:t>
            </a:r>
            <a:r>
              <a:rPr lang="en-US" sz="3526" dirty="0" err="1">
                <a:solidFill>
                  <a:srgbClr val="000000"/>
                </a:solidFill>
                <a:latin typeface="Aileron"/>
              </a:rPr>
              <a:t>beracun</a:t>
            </a:r>
            <a:r>
              <a:rPr lang="en-US" sz="3526" dirty="0">
                <a:solidFill>
                  <a:srgbClr val="000000"/>
                </a:solidFill>
                <a:latin typeface="Aileron"/>
              </a:rPr>
              <a:t>;</a:t>
            </a:r>
          </a:p>
          <a:p>
            <a:pPr marL="1123664" lvl="1" indent="-742950">
              <a:lnSpc>
                <a:spcPts val="4937"/>
              </a:lnSpc>
              <a:buFont typeface="+mj-lt"/>
              <a:buAutoNum type="arabicPeriod"/>
            </a:pPr>
            <a:r>
              <a:rPr lang="en-US" sz="3526" dirty="0" err="1">
                <a:solidFill>
                  <a:srgbClr val="000000"/>
                </a:solidFill>
                <a:latin typeface="Aileron"/>
              </a:rPr>
              <a:t>Letak</a:t>
            </a:r>
            <a:r>
              <a:rPr lang="en-US" sz="3526" dirty="0">
                <a:solidFill>
                  <a:srgbClr val="000000"/>
                </a:solidFill>
                <a:latin typeface="Aileron"/>
              </a:rPr>
              <a:t> </a:t>
            </a:r>
            <a:r>
              <a:rPr lang="en-US" sz="3526" dirty="0" err="1">
                <a:solidFill>
                  <a:srgbClr val="000000"/>
                </a:solidFill>
                <a:latin typeface="Aileron"/>
              </a:rPr>
              <a:t>mangsa</a:t>
            </a:r>
            <a:r>
              <a:rPr lang="en-US" sz="3526" dirty="0">
                <a:solidFill>
                  <a:srgbClr val="000000"/>
                </a:solidFill>
                <a:latin typeface="Aileron"/>
              </a:rPr>
              <a:t> di </a:t>
            </a:r>
            <a:r>
              <a:rPr lang="en-US" sz="3526" dirty="0" err="1">
                <a:solidFill>
                  <a:srgbClr val="000000"/>
                </a:solidFill>
                <a:latin typeface="Aileron"/>
              </a:rPr>
              <a:t>atas</a:t>
            </a:r>
            <a:r>
              <a:rPr lang="en-US" sz="3526" dirty="0">
                <a:solidFill>
                  <a:srgbClr val="000000"/>
                </a:solidFill>
                <a:latin typeface="Aileron"/>
              </a:rPr>
              <a:t> </a:t>
            </a:r>
            <a:r>
              <a:rPr lang="en-US" sz="3526" dirty="0" err="1">
                <a:solidFill>
                  <a:srgbClr val="000000"/>
                </a:solidFill>
                <a:latin typeface="Aileron"/>
              </a:rPr>
              <a:t>sehelai</a:t>
            </a:r>
            <a:r>
              <a:rPr lang="en-US" sz="3526" dirty="0">
                <a:solidFill>
                  <a:srgbClr val="000000"/>
                </a:solidFill>
                <a:latin typeface="Aileron"/>
              </a:rPr>
              <a:t> </a:t>
            </a:r>
            <a:r>
              <a:rPr lang="en-US" sz="3526" dirty="0" err="1">
                <a:solidFill>
                  <a:srgbClr val="000000"/>
                </a:solidFill>
                <a:latin typeface="Aileron"/>
              </a:rPr>
              <a:t>kain</a:t>
            </a:r>
            <a:r>
              <a:rPr lang="en-US" sz="3526" dirty="0">
                <a:solidFill>
                  <a:srgbClr val="000000"/>
                </a:solidFill>
                <a:latin typeface="Aileron"/>
              </a:rPr>
              <a:t> dan </a:t>
            </a:r>
            <a:r>
              <a:rPr lang="en-US" sz="3526" dirty="0" err="1">
                <a:solidFill>
                  <a:srgbClr val="000000"/>
                </a:solidFill>
                <a:latin typeface="Aileron"/>
              </a:rPr>
              <a:t>balut</a:t>
            </a:r>
            <a:r>
              <a:rPr lang="en-US" sz="3526" dirty="0">
                <a:solidFill>
                  <a:srgbClr val="000000"/>
                </a:solidFill>
                <a:latin typeface="Aileron"/>
              </a:rPr>
              <a:t> </a:t>
            </a:r>
            <a:r>
              <a:rPr lang="en-US" sz="3526" dirty="0" err="1">
                <a:solidFill>
                  <a:srgbClr val="000000"/>
                </a:solidFill>
                <a:latin typeface="Aileron"/>
              </a:rPr>
              <a:t>anggota</a:t>
            </a:r>
            <a:r>
              <a:rPr lang="en-US" sz="3526" dirty="0">
                <a:solidFill>
                  <a:srgbClr val="000000"/>
                </a:solidFill>
                <a:latin typeface="Aileron"/>
              </a:rPr>
              <a:t> yang </a:t>
            </a:r>
            <a:r>
              <a:rPr lang="en-US" sz="3526" dirty="0" err="1">
                <a:solidFill>
                  <a:srgbClr val="000000"/>
                </a:solidFill>
                <a:latin typeface="Aileron"/>
              </a:rPr>
              <a:t>terbakar</a:t>
            </a:r>
            <a:r>
              <a:rPr lang="en-US" sz="3526" dirty="0">
                <a:solidFill>
                  <a:srgbClr val="000000"/>
                </a:solidFill>
                <a:latin typeface="Aileron"/>
              </a:rPr>
              <a:t> </a:t>
            </a:r>
            <a:r>
              <a:rPr lang="en-US" sz="3526" dirty="0" err="1">
                <a:solidFill>
                  <a:srgbClr val="000000"/>
                </a:solidFill>
                <a:latin typeface="Aileron"/>
              </a:rPr>
              <a:t>dengan</a:t>
            </a:r>
            <a:r>
              <a:rPr lang="en-US" sz="3526" dirty="0">
                <a:solidFill>
                  <a:srgbClr val="000000"/>
                </a:solidFill>
                <a:latin typeface="Aileron"/>
              </a:rPr>
              <a:t> </a:t>
            </a:r>
            <a:r>
              <a:rPr lang="en-US" sz="3526" dirty="0" err="1">
                <a:solidFill>
                  <a:srgbClr val="000000"/>
                </a:solidFill>
                <a:latin typeface="Aileron"/>
              </a:rPr>
              <a:t>kain</a:t>
            </a:r>
            <a:r>
              <a:rPr lang="en-US" sz="3526" dirty="0">
                <a:solidFill>
                  <a:srgbClr val="000000"/>
                </a:solidFill>
                <a:latin typeface="Aileron"/>
              </a:rPr>
              <a:t> yang </a:t>
            </a:r>
            <a:r>
              <a:rPr lang="en-US" sz="3526" dirty="0" err="1">
                <a:solidFill>
                  <a:srgbClr val="000000"/>
                </a:solidFill>
                <a:latin typeface="Aileron"/>
              </a:rPr>
              <a:t>bersih</a:t>
            </a:r>
            <a:r>
              <a:rPr lang="en-US" sz="3526" dirty="0">
                <a:solidFill>
                  <a:srgbClr val="000000"/>
                </a:solidFill>
                <a:latin typeface="Aileron"/>
              </a:rPr>
              <a:t> dan </a:t>
            </a:r>
            <a:r>
              <a:rPr lang="en-US" sz="3526" dirty="0" err="1">
                <a:solidFill>
                  <a:srgbClr val="000000"/>
                </a:solidFill>
                <a:latin typeface="Aileron"/>
              </a:rPr>
              <a:t>lembab</a:t>
            </a:r>
            <a:r>
              <a:rPr lang="en-US" sz="3526" dirty="0">
                <a:solidFill>
                  <a:srgbClr val="000000"/>
                </a:solidFill>
                <a:latin typeface="Aileron"/>
              </a:rPr>
              <a:t>;</a:t>
            </a:r>
          </a:p>
          <a:p>
            <a:pPr marL="1123664" lvl="1" indent="-742950">
              <a:lnSpc>
                <a:spcPts val="4937"/>
              </a:lnSpc>
              <a:buFont typeface="+mj-lt"/>
              <a:buAutoNum type="arabicPeriod"/>
            </a:pPr>
            <a:r>
              <a:rPr lang="en-US" sz="3526" dirty="0" err="1">
                <a:solidFill>
                  <a:srgbClr val="000000"/>
                </a:solidFill>
                <a:latin typeface="Aileron"/>
              </a:rPr>
              <a:t>Jangan</a:t>
            </a:r>
            <a:r>
              <a:rPr lang="en-US" sz="3526" dirty="0">
                <a:solidFill>
                  <a:srgbClr val="000000"/>
                </a:solidFill>
                <a:latin typeface="Aileron"/>
              </a:rPr>
              <a:t> </a:t>
            </a:r>
            <a:r>
              <a:rPr lang="en-US" sz="3526" dirty="0" err="1">
                <a:solidFill>
                  <a:srgbClr val="000000"/>
                </a:solidFill>
                <a:latin typeface="Aileron"/>
              </a:rPr>
              <a:t>cuba</a:t>
            </a:r>
            <a:r>
              <a:rPr lang="en-US" sz="3526" dirty="0">
                <a:solidFill>
                  <a:srgbClr val="000000"/>
                </a:solidFill>
                <a:latin typeface="Aileron"/>
              </a:rPr>
              <a:t> </a:t>
            </a:r>
            <a:r>
              <a:rPr lang="en-US" sz="3526" dirty="0" err="1">
                <a:solidFill>
                  <a:srgbClr val="000000"/>
                </a:solidFill>
                <a:latin typeface="Aileron"/>
              </a:rPr>
              <a:t>menyentuh</a:t>
            </a:r>
            <a:r>
              <a:rPr lang="en-US" sz="3526" dirty="0">
                <a:solidFill>
                  <a:srgbClr val="000000"/>
                </a:solidFill>
                <a:latin typeface="Aileron"/>
              </a:rPr>
              <a:t> </a:t>
            </a:r>
            <a:r>
              <a:rPr lang="en-US" sz="3526" dirty="0" err="1">
                <a:solidFill>
                  <a:srgbClr val="000000"/>
                </a:solidFill>
                <a:latin typeface="Aileron"/>
              </a:rPr>
              <a:t>atau</a:t>
            </a:r>
            <a:r>
              <a:rPr lang="en-US" sz="3526" dirty="0">
                <a:solidFill>
                  <a:srgbClr val="000000"/>
                </a:solidFill>
                <a:latin typeface="Aileron"/>
              </a:rPr>
              <a:t> </a:t>
            </a:r>
            <a:r>
              <a:rPr lang="en-US" sz="3526" dirty="0" err="1">
                <a:solidFill>
                  <a:srgbClr val="000000"/>
                </a:solidFill>
                <a:latin typeface="Aileron"/>
              </a:rPr>
              <a:t>mencuci</a:t>
            </a:r>
            <a:r>
              <a:rPr lang="en-US" sz="3526" dirty="0">
                <a:solidFill>
                  <a:srgbClr val="000000"/>
                </a:solidFill>
                <a:latin typeface="Aileron"/>
              </a:rPr>
              <a:t> </a:t>
            </a:r>
            <a:r>
              <a:rPr lang="en-US" sz="3526" dirty="0" err="1">
                <a:solidFill>
                  <a:srgbClr val="000000"/>
                </a:solidFill>
                <a:latin typeface="Aileron"/>
              </a:rPr>
              <a:t>bahagian</a:t>
            </a:r>
            <a:r>
              <a:rPr lang="en-US" sz="3526" dirty="0">
                <a:solidFill>
                  <a:srgbClr val="000000"/>
                </a:solidFill>
                <a:latin typeface="Aileron"/>
              </a:rPr>
              <a:t> yang </a:t>
            </a:r>
            <a:r>
              <a:rPr lang="en-US" sz="3526" dirty="0" err="1">
                <a:solidFill>
                  <a:srgbClr val="000000"/>
                </a:solidFill>
                <a:latin typeface="Aileron"/>
              </a:rPr>
              <a:t>terbakar</a:t>
            </a:r>
            <a:r>
              <a:rPr lang="en-US" sz="3526" dirty="0">
                <a:solidFill>
                  <a:srgbClr val="000000"/>
                </a:solidFill>
                <a:latin typeface="Aileron"/>
              </a:rPr>
              <a:t>;</a:t>
            </a:r>
          </a:p>
          <a:p>
            <a:pPr marL="1123664" lvl="1" indent="-742950">
              <a:lnSpc>
                <a:spcPts val="4937"/>
              </a:lnSpc>
              <a:buFont typeface="+mj-lt"/>
              <a:buAutoNum type="arabicPeriod"/>
            </a:pPr>
            <a:r>
              <a:rPr lang="en-US" sz="3526" dirty="0" err="1">
                <a:solidFill>
                  <a:srgbClr val="000000"/>
                </a:solidFill>
                <a:latin typeface="Aileron"/>
              </a:rPr>
              <a:t>Jangan</a:t>
            </a:r>
            <a:r>
              <a:rPr lang="en-US" sz="3526" dirty="0">
                <a:solidFill>
                  <a:srgbClr val="000000"/>
                </a:solidFill>
                <a:latin typeface="Aileron"/>
              </a:rPr>
              <a:t> </a:t>
            </a:r>
            <a:r>
              <a:rPr lang="en-US" sz="3526" dirty="0" err="1">
                <a:solidFill>
                  <a:srgbClr val="000000"/>
                </a:solidFill>
                <a:latin typeface="Aileron"/>
              </a:rPr>
              <a:t>memberi</a:t>
            </a:r>
            <a:r>
              <a:rPr lang="en-US" sz="3526" dirty="0">
                <a:solidFill>
                  <a:srgbClr val="000000"/>
                </a:solidFill>
                <a:latin typeface="Aileron"/>
              </a:rPr>
              <a:t> </a:t>
            </a:r>
            <a:r>
              <a:rPr lang="en-US" sz="3526" dirty="0" err="1">
                <a:solidFill>
                  <a:srgbClr val="000000"/>
                </a:solidFill>
                <a:latin typeface="Aileron"/>
              </a:rPr>
              <a:t>pesakit</a:t>
            </a:r>
            <a:r>
              <a:rPr lang="en-US" sz="3526" dirty="0">
                <a:solidFill>
                  <a:srgbClr val="000000"/>
                </a:solidFill>
                <a:latin typeface="Aileron"/>
              </a:rPr>
              <a:t> </a:t>
            </a:r>
            <a:r>
              <a:rPr lang="en-US" sz="3526" dirty="0" err="1">
                <a:solidFill>
                  <a:srgbClr val="000000"/>
                </a:solidFill>
                <a:latin typeface="Aileron"/>
              </a:rPr>
              <a:t>sebarang</a:t>
            </a:r>
            <a:r>
              <a:rPr lang="en-US" sz="3526" dirty="0">
                <a:solidFill>
                  <a:srgbClr val="000000"/>
                </a:solidFill>
                <a:latin typeface="Aileron"/>
              </a:rPr>
              <a:t> </a:t>
            </a:r>
            <a:r>
              <a:rPr lang="en-US" sz="3526" dirty="0" err="1">
                <a:solidFill>
                  <a:srgbClr val="000000"/>
                </a:solidFill>
                <a:latin typeface="Aileron"/>
              </a:rPr>
              <a:t>makanan</a:t>
            </a:r>
            <a:r>
              <a:rPr lang="en-US" sz="3526" dirty="0">
                <a:solidFill>
                  <a:srgbClr val="000000"/>
                </a:solidFill>
                <a:latin typeface="Aileron"/>
              </a:rPr>
              <a:t> dan </a:t>
            </a:r>
            <a:r>
              <a:rPr lang="en-US" sz="3526" dirty="0" err="1">
                <a:solidFill>
                  <a:srgbClr val="000000"/>
                </a:solidFill>
                <a:latin typeface="Aileron"/>
              </a:rPr>
              <a:t>minuman</a:t>
            </a:r>
            <a:r>
              <a:rPr lang="en-US" sz="3526" dirty="0">
                <a:solidFill>
                  <a:srgbClr val="000000"/>
                </a:solidFill>
                <a:latin typeface="Aileron"/>
              </a:rPr>
              <a:t> </a:t>
            </a:r>
            <a:r>
              <a:rPr lang="en-US" sz="3526" dirty="0" err="1">
                <a:solidFill>
                  <a:srgbClr val="000000"/>
                </a:solidFill>
                <a:latin typeface="Aileron"/>
              </a:rPr>
              <a:t>untuk</a:t>
            </a:r>
            <a:r>
              <a:rPr lang="en-US" sz="3526" dirty="0">
                <a:solidFill>
                  <a:srgbClr val="000000"/>
                </a:solidFill>
                <a:latin typeface="Aileron"/>
              </a:rPr>
              <a:t> </a:t>
            </a:r>
            <a:r>
              <a:rPr lang="en-US" sz="3526" dirty="0" err="1">
                <a:solidFill>
                  <a:srgbClr val="000000"/>
                </a:solidFill>
                <a:latin typeface="Aileron"/>
              </a:rPr>
              <a:t>mengelakkan</a:t>
            </a:r>
            <a:r>
              <a:rPr lang="en-US" sz="3526" dirty="0">
                <a:solidFill>
                  <a:srgbClr val="000000"/>
                </a:solidFill>
                <a:latin typeface="Aileron"/>
              </a:rPr>
              <a:t> </a:t>
            </a:r>
            <a:r>
              <a:rPr lang="en-US" sz="3526" dirty="0" err="1">
                <a:solidFill>
                  <a:srgbClr val="000000"/>
                </a:solidFill>
                <a:latin typeface="Aileron"/>
              </a:rPr>
              <a:t>muntah</a:t>
            </a:r>
            <a:r>
              <a:rPr lang="en-US" sz="3526" dirty="0">
                <a:solidFill>
                  <a:srgbClr val="000000"/>
                </a:solidFill>
                <a:latin typeface="Aileron"/>
              </a:rPr>
              <a:t>;</a:t>
            </a:r>
          </a:p>
          <a:p>
            <a:pPr marL="1123664" lvl="1" indent="-742950">
              <a:lnSpc>
                <a:spcPts val="4937"/>
              </a:lnSpc>
              <a:buFont typeface="+mj-lt"/>
              <a:buAutoNum type="arabicPeriod"/>
            </a:pPr>
            <a:r>
              <a:rPr lang="en-US" sz="3526" dirty="0" err="1">
                <a:solidFill>
                  <a:srgbClr val="000000"/>
                </a:solidFill>
                <a:latin typeface="Aileron"/>
              </a:rPr>
              <a:t>Angkatkan</a:t>
            </a:r>
            <a:r>
              <a:rPr lang="en-US" sz="3526" dirty="0">
                <a:solidFill>
                  <a:srgbClr val="000000"/>
                </a:solidFill>
                <a:latin typeface="Aileron"/>
              </a:rPr>
              <a:t> </a:t>
            </a:r>
            <a:r>
              <a:rPr lang="en-US" sz="3526" dirty="0" err="1">
                <a:solidFill>
                  <a:srgbClr val="000000"/>
                </a:solidFill>
                <a:latin typeface="Aileron"/>
              </a:rPr>
              <a:t>bahagian</a:t>
            </a:r>
            <a:r>
              <a:rPr lang="en-US" sz="3526" dirty="0">
                <a:solidFill>
                  <a:srgbClr val="000000"/>
                </a:solidFill>
                <a:latin typeface="Aileron"/>
              </a:rPr>
              <a:t> </a:t>
            </a:r>
            <a:r>
              <a:rPr lang="en-US" sz="3526" dirty="0" err="1">
                <a:solidFill>
                  <a:srgbClr val="000000"/>
                </a:solidFill>
                <a:latin typeface="Aileron"/>
              </a:rPr>
              <a:t>anggota</a:t>
            </a:r>
            <a:r>
              <a:rPr lang="en-US" sz="3526" dirty="0">
                <a:solidFill>
                  <a:srgbClr val="000000"/>
                </a:solidFill>
                <a:latin typeface="Aileron"/>
              </a:rPr>
              <a:t> yang </a:t>
            </a:r>
            <a:r>
              <a:rPr lang="en-US" sz="3526" dirty="0" err="1">
                <a:solidFill>
                  <a:srgbClr val="000000"/>
                </a:solidFill>
                <a:latin typeface="Aileron"/>
              </a:rPr>
              <a:t>terbakar</a:t>
            </a:r>
            <a:r>
              <a:rPr lang="en-US" sz="3526" dirty="0">
                <a:solidFill>
                  <a:srgbClr val="000000"/>
                </a:solidFill>
                <a:latin typeface="Aileron"/>
              </a:rPr>
              <a:t>;</a:t>
            </a:r>
          </a:p>
          <a:p>
            <a:pPr marL="1123664" lvl="1" indent="-742950">
              <a:lnSpc>
                <a:spcPts val="4937"/>
              </a:lnSpc>
              <a:buFont typeface="+mj-lt"/>
              <a:buAutoNum type="arabicPeriod"/>
            </a:pPr>
            <a:r>
              <a:rPr lang="en-US" sz="3526" dirty="0" err="1">
                <a:solidFill>
                  <a:srgbClr val="000000"/>
                </a:solidFill>
                <a:latin typeface="Aileron"/>
              </a:rPr>
              <a:t>Tenangkan</a:t>
            </a:r>
            <a:r>
              <a:rPr lang="en-US" sz="3526" dirty="0">
                <a:solidFill>
                  <a:srgbClr val="000000"/>
                </a:solidFill>
                <a:latin typeface="Aileron"/>
              </a:rPr>
              <a:t> </a:t>
            </a:r>
            <a:r>
              <a:rPr lang="en-US" sz="3526" dirty="0" err="1">
                <a:solidFill>
                  <a:srgbClr val="000000"/>
                </a:solidFill>
                <a:latin typeface="Aileron"/>
              </a:rPr>
              <a:t>pesakit</a:t>
            </a:r>
            <a:r>
              <a:rPr lang="en-US" sz="3526" dirty="0">
                <a:solidFill>
                  <a:srgbClr val="000000"/>
                </a:solidFill>
                <a:latin typeface="Aileron"/>
              </a:rPr>
              <a:t> dan </a:t>
            </a:r>
            <a:r>
              <a:rPr lang="en-US" sz="3526" dirty="0" err="1">
                <a:solidFill>
                  <a:srgbClr val="000000"/>
                </a:solidFill>
                <a:latin typeface="Aileron"/>
              </a:rPr>
              <a:t>segera</a:t>
            </a:r>
            <a:r>
              <a:rPr lang="en-US" sz="3526" dirty="0">
                <a:solidFill>
                  <a:srgbClr val="000000"/>
                </a:solidFill>
                <a:latin typeface="Aileron"/>
              </a:rPr>
              <a:t> </a:t>
            </a:r>
            <a:r>
              <a:rPr lang="en-US" sz="3526" dirty="0" err="1">
                <a:solidFill>
                  <a:srgbClr val="000000"/>
                </a:solidFill>
                <a:latin typeface="Aileron"/>
              </a:rPr>
              <a:t>ke</a:t>
            </a:r>
            <a:r>
              <a:rPr lang="en-US" sz="3526" dirty="0">
                <a:solidFill>
                  <a:srgbClr val="000000"/>
                </a:solidFill>
                <a:latin typeface="Aileron"/>
              </a:rPr>
              <a:t> hospital.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95148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KESIMPULAN</a:t>
            </a:r>
          </a:p>
        </p:txBody>
      </p:sp>
      <p:sp>
        <p:nvSpPr>
          <p:cNvPr id="4" name="TextBox 4"/>
          <p:cNvSpPr txBox="1"/>
          <p:nvPr/>
        </p:nvSpPr>
        <p:spPr>
          <a:xfrm>
            <a:off x="1675383" y="3370424"/>
            <a:ext cx="15583917" cy="3245315"/>
          </a:xfrm>
          <a:prstGeom prst="rect">
            <a:avLst/>
          </a:prstGeom>
        </p:spPr>
        <p:txBody>
          <a:bodyPr lIns="0" tIns="0" rIns="0" bIns="0" rtlCol="0" anchor="t">
            <a:spAutoFit/>
          </a:bodyPr>
          <a:lstStyle/>
          <a:p>
            <a:pPr algn="just">
              <a:lnSpc>
                <a:spcPts val="5214"/>
              </a:lnSpc>
            </a:pPr>
            <a:r>
              <a:rPr lang="en-US" sz="3724">
                <a:solidFill>
                  <a:srgbClr val="000000"/>
                </a:solidFill>
                <a:latin typeface="Aileron"/>
              </a:rPr>
              <a:t>Semua rawatan hendaklah di beri setelah kita pastikan yang sistem pernafasan dan edaran darah berfungsi dengan baik. Rawatan kecemasan untuk menstabilkan keadaan yang mengancam nyawa diutamakan walaupun mangsa dalam kesakitan yang amat tinggi kerana mengalami kebakaran yang teruk.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grpSp>
        <p:nvGrpSpPr>
          <p:cNvPr id="3" name="Group 3"/>
          <p:cNvGrpSpPr/>
          <p:nvPr/>
        </p:nvGrpSpPr>
        <p:grpSpPr>
          <a:xfrm>
            <a:off x="3866737" y="4119676"/>
            <a:ext cx="10628045" cy="2047649"/>
            <a:chOff x="0" y="0"/>
            <a:chExt cx="14170727" cy="2730198"/>
          </a:xfrm>
        </p:grpSpPr>
        <p:sp>
          <p:nvSpPr>
            <p:cNvPr id="4" name="TextBox 4"/>
            <p:cNvSpPr txBox="1"/>
            <p:nvPr/>
          </p:nvSpPr>
          <p:spPr>
            <a:xfrm>
              <a:off x="0" y="1000050"/>
              <a:ext cx="14170727" cy="815824"/>
            </a:xfrm>
            <a:prstGeom prst="rect">
              <a:avLst/>
            </a:prstGeom>
          </p:spPr>
          <p:txBody>
            <a:bodyPr lIns="0" tIns="0" rIns="0" bIns="0" rtlCol="0" anchor="t">
              <a:spAutoFit/>
            </a:bodyPr>
            <a:lstStyle/>
            <a:p>
              <a:pPr algn="ctr">
                <a:lnSpc>
                  <a:spcPts val="4495"/>
                </a:lnSpc>
              </a:pPr>
              <a:r>
                <a:rPr lang="en-US" sz="4495" spc="22">
                  <a:solidFill>
                    <a:srgbClr val="2B2C30"/>
                  </a:solidFill>
                  <a:latin typeface="Open Sauce Bold"/>
                </a:rPr>
                <a:t>PATAH DAN TERSELIUH</a:t>
              </a:r>
            </a:p>
          </p:txBody>
        </p:sp>
        <p:grpSp>
          <p:nvGrpSpPr>
            <p:cNvPr id="5" name="Group 5"/>
            <p:cNvGrpSpPr/>
            <p:nvPr/>
          </p:nvGrpSpPr>
          <p:grpSpPr>
            <a:xfrm rot="5400000">
              <a:off x="6888075" y="-4552454"/>
              <a:ext cx="394578" cy="14170727"/>
              <a:chOff x="0" y="0"/>
              <a:chExt cx="77941" cy="2799156"/>
            </a:xfrm>
          </p:grpSpPr>
          <p:sp>
            <p:nvSpPr>
              <p:cNvPr id="6" name="Freeform 6"/>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7" name="TextBox 7"/>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rot="-5400000">
              <a:off x="6888075" y="-6888075"/>
              <a:ext cx="394578" cy="14170727"/>
              <a:chOff x="0" y="0"/>
              <a:chExt cx="77941" cy="2799156"/>
            </a:xfrm>
          </p:grpSpPr>
          <p:sp>
            <p:nvSpPr>
              <p:cNvPr id="9" name="Freeform 9"/>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10" name="TextBox 10"/>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979392"/>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OBJEKTIF</a:t>
            </a:r>
          </a:p>
        </p:txBody>
      </p:sp>
      <p:sp>
        <p:nvSpPr>
          <p:cNvPr id="4" name="TextBox 4"/>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KEPATAHAN</a:t>
            </a:r>
          </a:p>
        </p:txBody>
      </p:sp>
      <p:sp>
        <p:nvSpPr>
          <p:cNvPr id="5" name="TextBox 5"/>
          <p:cNvSpPr txBox="1"/>
          <p:nvPr/>
        </p:nvSpPr>
        <p:spPr>
          <a:xfrm>
            <a:off x="1566389" y="3219415"/>
            <a:ext cx="15011664" cy="4775522"/>
          </a:xfrm>
          <a:prstGeom prst="rect">
            <a:avLst/>
          </a:prstGeom>
        </p:spPr>
        <p:txBody>
          <a:bodyPr lIns="0" tIns="0" rIns="0" bIns="0" rtlCol="0" anchor="t">
            <a:spAutoFit/>
          </a:bodyPr>
          <a:lstStyle/>
          <a:p>
            <a:pPr marL="860863" lvl="1" indent="-430431" algn="just">
              <a:lnSpc>
                <a:spcPts val="5582"/>
              </a:lnSpc>
              <a:buFont typeface="Arial"/>
              <a:buChar char="•"/>
            </a:pPr>
            <a:r>
              <a:rPr lang="en-US" sz="3987">
                <a:solidFill>
                  <a:srgbClr val="000000"/>
                </a:solidFill>
                <a:latin typeface="Aileron"/>
              </a:rPr>
              <a:t>Mengetahui tanda – tanda kecederaan Spinal;</a:t>
            </a:r>
          </a:p>
          <a:p>
            <a:pPr algn="just">
              <a:lnSpc>
                <a:spcPts val="1540"/>
              </a:lnSpc>
            </a:pPr>
            <a:endParaRPr lang="en-US" sz="3987">
              <a:solidFill>
                <a:srgbClr val="000000"/>
              </a:solidFill>
              <a:latin typeface="Aileron"/>
            </a:endParaRPr>
          </a:p>
          <a:p>
            <a:pPr marL="860863" lvl="1" indent="-430431" algn="just">
              <a:lnSpc>
                <a:spcPts val="5582"/>
              </a:lnSpc>
              <a:buFont typeface="Arial"/>
              <a:buChar char="•"/>
            </a:pPr>
            <a:r>
              <a:rPr lang="en-US" sz="3987">
                <a:solidFill>
                  <a:srgbClr val="000000"/>
                </a:solidFill>
                <a:latin typeface="Aileron"/>
              </a:rPr>
              <a:t>Memahami kesan dan komplikasi kecederaan spinal;</a:t>
            </a:r>
          </a:p>
          <a:p>
            <a:pPr algn="just">
              <a:lnSpc>
                <a:spcPts val="1540"/>
              </a:lnSpc>
            </a:pPr>
            <a:endParaRPr lang="en-US" sz="3987">
              <a:solidFill>
                <a:srgbClr val="000000"/>
              </a:solidFill>
              <a:latin typeface="Aileron"/>
            </a:endParaRPr>
          </a:p>
          <a:p>
            <a:pPr marL="860863" lvl="1" indent="-430431" algn="just">
              <a:lnSpc>
                <a:spcPts val="5582"/>
              </a:lnSpc>
              <a:buFont typeface="Arial"/>
              <a:buChar char="•"/>
            </a:pPr>
            <a:r>
              <a:rPr lang="en-US" sz="3987">
                <a:solidFill>
                  <a:srgbClr val="000000"/>
                </a:solidFill>
                <a:latin typeface="Aileron"/>
              </a:rPr>
              <a:t>Boleh melakukan rawatan awal yang cermat di tempat kejadian;</a:t>
            </a:r>
          </a:p>
          <a:p>
            <a:pPr algn="just">
              <a:lnSpc>
                <a:spcPts val="1540"/>
              </a:lnSpc>
            </a:pPr>
            <a:endParaRPr lang="en-US" sz="3987">
              <a:solidFill>
                <a:srgbClr val="000000"/>
              </a:solidFill>
              <a:latin typeface="Aileron"/>
            </a:endParaRPr>
          </a:p>
          <a:p>
            <a:pPr marL="860863" lvl="1" indent="-430431" algn="just">
              <a:lnSpc>
                <a:spcPts val="5582"/>
              </a:lnSpc>
              <a:buFont typeface="Arial"/>
              <a:buChar char="•"/>
            </a:pPr>
            <a:r>
              <a:rPr lang="en-US" sz="3987">
                <a:solidFill>
                  <a:srgbClr val="000000"/>
                </a:solidFill>
                <a:latin typeface="Aileron"/>
              </a:rPr>
              <a:t>Mengetahui dan dapat melakukan immobilisasi secara total di tempat kejadian sebelum pemindahan ke pusat perubatan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979392"/>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DEFINISI</a:t>
            </a:r>
          </a:p>
        </p:txBody>
      </p:sp>
      <p:sp>
        <p:nvSpPr>
          <p:cNvPr id="4" name="TextBox 4"/>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KEPATAHAN</a:t>
            </a:r>
          </a:p>
        </p:txBody>
      </p:sp>
      <p:sp>
        <p:nvSpPr>
          <p:cNvPr id="5" name="TextBox 5"/>
          <p:cNvSpPr txBox="1"/>
          <p:nvPr/>
        </p:nvSpPr>
        <p:spPr>
          <a:xfrm>
            <a:off x="1713836" y="3144386"/>
            <a:ext cx="15364773" cy="5114402"/>
          </a:xfrm>
          <a:prstGeom prst="rect">
            <a:avLst/>
          </a:prstGeom>
        </p:spPr>
        <p:txBody>
          <a:bodyPr lIns="0" tIns="0" rIns="0" bIns="0" rtlCol="0" anchor="t">
            <a:spAutoFit/>
          </a:bodyPr>
          <a:lstStyle/>
          <a:p>
            <a:pPr marL="784719" lvl="1" indent="-392360" algn="just">
              <a:lnSpc>
                <a:spcPts val="5088"/>
              </a:lnSpc>
              <a:buFont typeface="Arial"/>
              <a:buChar char="•"/>
            </a:pPr>
            <a:r>
              <a:rPr lang="en-US" sz="3634">
                <a:solidFill>
                  <a:srgbClr val="000000"/>
                </a:solidFill>
                <a:latin typeface="Aileron"/>
              </a:rPr>
              <a:t>Patah tulang adalah keadaan dimana berlaku renggangan atau keretakkan pada struktur sesuatu tulang yang menjejaskan fungsi, bentuk/ posisi, dan pergerakkan sesuatu tulang;</a:t>
            </a:r>
          </a:p>
          <a:p>
            <a:pPr marL="784719" lvl="1" indent="-392360" algn="just">
              <a:lnSpc>
                <a:spcPts val="5088"/>
              </a:lnSpc>
              <a:buFont typeface="Arial"/>
              <a:buChar char="•"/>
            </a:pPr>
            <a:r>
              <a:rPr lang="en-US" sz="3634">
                <a:solidFill>
                  <a:srgbClr val="000000"/>
                </a:solidFill>
                <a:latin typeface="Aileron"/>
              </a:rPr>
              <a:t>Kepatahan tulang biasanya berlaku apabila terdapat tekanan atau daya renggangan yang melampau melebihi keupayaan tulang itu sendiri;</a:t>
            </a:r>
          </a:p>
          <a:p>
            <a:pPr marL="784719" lvl="1" indent="-392360" algn="just">
              <a:lnSpc>
                <a:spcPts val="5088"/>
              </a:lnSpc>
              <a:buFont typeface="Arial"/>
              <a:buChar char="•"/>
            </a:pPr>
            <a:r>
              <a:rPr lang="en-US" sz="3634">
                <a:solidFill>
                  <a:srgbClr val="000000"/>
                </a:solidFill>
                <a:latin typeface="Aileron"/>
              </a:rPr>
              <a:t>Kepatahan biasanya melibatkan kemalangan, kecederaan semasa bersukan, jatuh dari tempat yang tinggi.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979392"/>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 BAGAIMANA KECEDERAAN BERLAKU</a:t>
            </a:r>
          </a:p>
        </p:txBody>
      </p:sp>
      <p:sp>
        <p:nvSpPr>
          <p:cNvPr id="4" name="TextBox 4"/>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MEKANISME KECEDERAAN</a:t>
            </a:r>
          </a:p>
        </p:txBody>
      </p:sp>
      <p:sp>
        <p:nvSpPr>
          <p:cNvPr id="5" name="TextBox 5"/>
          <p:cNvSpPr txBox="1"/>
          <p:nvPr/>
        </p:nvSpPr>
        <p:spPr>
          <a:xfrm>
            <a:off x="1028700" y="3204580"/>
            <a:ext cx="16230600" cy="5678796"/>
          </a:xfrm>
          <a:prstGeom prst="rect">
            <a:avLst/>
          </a:prstGeom>
        </p:spPr>
        <p:txBody>
          <a:bodyPr lIns="0" tIns="0" rIns="0" bIns="0" rtlCol="0" anchor="t">
            <a:spAutoFit/>
          </a:bodyPr>
          <a:lstStyle/>
          <a:p>
            <a:pPr marL="700213" lvl="1" indent="-350106" algn="just">
              <a:lnSpc>
                <a:spcPts val="4540"/>
              </a:lnSpc>
              <a:buFont typeface="Arial"/>
              <a:buChar char="•"/>
            </a:pPr>
            <a:r>
              <a:rPr lang="en-US" sz="3243">
                <a:solidFill>
                  <a:srgbClr val="000000"/>
                </a:solidFill>
                <a:latin typeface="Aileron"/>
              </a:rPr>
              <a:t>Setengah mekanisme kecederaan menghasilkan bentuk – bentuk kecederaan yang tertentu.Ini akan membantu untuk mengetahui jenis kepatahan yang di alami.</a:t>
            </a:r>
          </a:p>
          <a:p>
            <a:pPr algn="just">
              <a:lnSpc>
                <a:spcPts val="4540"/>
              </a:lnSpc>
            </a:pPr>
            <a:endParaRPr lang="en-US" sz="3243">
              <a:solidFill>
                <a:srgbClr val="000000"/>
              </a:solidFill>
              <a:latin typeface="Aileron"/>
            </a:endParaRPr>
          </a:p>
          <a:p>
            <a:pPr marL="700213" lvl="1" indent="-350106" algn="just">
              <a:lnSpc>
                <a:spcPts val="4540"/>
              </a:lnSpc>
              <a:buFont typeface="Arial"/>
              <a:buChar char="•"/>
            </a:pPr>
            <a:r>
              <a:rPr lang="en-US" sz="3243">
                <a:solidFill>
                  <a:srgbClr val="000000"/>
                </a:solidFill>
                <a:latin typeface="Aileron"/>
              </a:rPr>
              <a:t> Elok kita mengesan bagaimanasesuatu kecederaan itu berlaku.</a:t>
            </a:r>
          </a:p>
          <a:p>
            <a:pPr marL="1400426" lvl="2" indent="-466809" algn="just">
              <a:lnSpc>
                <a:spcPts val="4540"/>
              </a:lnSpc>
              <a:buFont typeface="Arial"/>
              <a:buChar char="⚬"/>
            </a:pPr>
            <a:r>
              <a:rPr lang="en-US" sz="3243">
                <a:solidFill>
                  <a:srgbClr val="000000"/>
                </a:solidFill>
                <a:latin typeface="Aileron"/>
              </a:rPr>
              <a:t> Adakah ia disebabkan oleh hentakan;</a:t>
            </a:r>
          </a:p>
          <a:p>
            <a:pPr marL="1400426" lvl="2" indent="-466809" algn="just">
              <a:lnSpc>
                <a:spcPts val="4540"/>
              </a:lnSpc>
              <a:buFont typeface="Arial"/>
              <a:buChar char="⚬"/>
            </a:pPr>
            <a:r>
              <a:rPr lang="en-US" sz="3243">
                <a:solidFill>
                  <a:srgbClr val="000000"/>
                </a:solidFill>
                <a:latin typeface="Aileron"/>
              </a:rPr>
              <a:t>Adakah ia terjadi selepas pergerakan yang kuat </a:t>
            </a:r>
            <a:r>
              <a:rPr lang="en-US" sz="3243">
                <a:solidFill>
                  <a:srgbClr val="000000"/>
                </a:solidFill>
                <a:latin typeface="Aileron Italics"/>
              </a:rPr>
              <a:t>(Forceful Movement)</a:t>
            </a:r>
            <a:r>
              <a:rPr lang="en-US" sz="3243">
                <a:solidFill>
                  <a:srgbClr val="000000"/>
                </a:solidFill>
                <a:latin typeface="Aileron"/>
              </a:rPr>
              <a:t>;</a:t>
            </a:r>
          </a:p>
          <a:p>
            <a:pPr marL="1400426" lvl="2" indent="-466809" algn="just">
              <a:lnSpc>
                <a:spcPts val="4540"/>
              </a:lnSpc>
              <a:buFont typeface="Arial"/>
              <a:buChar char="⚬"/>
            </a:pPr>
            <a:r>
              <a:rPr lang="en-US" sz="3243">
                <a:solidFill>
                  <a:srgbClr val="000000"/>
                </a:solidFill>
                <a:latin typeface="Aileron"/>
              </a:rPr>
              <a:t>Adakah ia disebabkan jatuh daripada tempat yang tinggi.</a:t>
            </a:r>
          </a:p>
          <a:p>
            <a:pPr algn="just">
              <a:lnSpc>
                <a:spcPts val="4540"/>
              </a:lnSpc>
            </a:pPr>
            <a:endParaRPr lang="en-US" sz="3243">
              <a:solidFill>
                <a:srgbClr val="000000"/>
              </a:solidFill>
              <a:latin typeface="Aileron"/>
            </a:endParaRPr>
          </a:p>
          <a:p>
            <a:pPr marL="700213" lvl="1" indent="-350106" algn="just">
              <a:lnSpc>
                <a:spcPts val="4540"/>
              </a:lnSpc>
              <a:buFont typeface="Arial"/>
              <a:buChar char="•"/>
            </a:pPr>
            <a:r>
              <a:rPr lang="en-US" sz="3243">
                <a:solidFill>
                  <a:srgbClr val="000000"/>
                </a:solidFill>
                <a:latin typeface="Aileron"/>
              </a:rPr>
              <a:t>Lebih kuasa hentakan yang terlibat menyebabkan lebih kecederaan pada tulang dan struktur yang terlibat.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3244768" y="3037955"/>
            <a:ext cx="4713006" cy="5845422"/>
          </a:xfrm>
          <a:custGeom>
            <a:avLst/>
            <a:gdLst/>
            <a:ahLst/>
            <a:cxnLst/>
            <a:rect l="l" t="t" r="r" b="b"/>
            <a:pathLst>
              <a:path w="4713006" h="5845422">
                <a:moveTo>
                  <a:pt x="0" y="0"/>
                </a:moveTo>
                <a:lnTo>
                  <a:pt x="4713007" y="0"/>
                </a:lnTo>
                <a:lnTo>
                  <a:pt x="4713007" y="5845422"/>
                </a:lnTo>
                <a:lnTo>
                  <a:pt x="0" y="5845422"/>
                </a:lnTo>
                <a:lnTo>
                  <a:pt x="0" y="0"/>
                </a:lnTo>
                <a:close/>
              </a:path>
            </a:pathLst>
          </a:custGeom>
          <a:blipFill>
            <a:blip r:embed="rId3"/>
            <a:stretch>
              <a:fillRect/>
            </a:stretch>
          </a:blipFill>
        </p:spPr>
      </p:sp>
      <p:sp>
        <p:nvSpPr>
          <p:cNvPr id="4" name="Freeform 4"/>
          <p:cNvSpPr/>
          <p:nvPr/>
        </p:nvSpPr>
        <p:spPr>
          <a:xfrm>
            <a:off x="8701940" y="6444733"/>
            <a:ext cx="4542829" cy="3842267"/>
          </a:xfrm>
          <a:custGeom>
            <a:avLst/>
            <a:gdLst/>
            <a:ahLst/>
            <a:cxnLst/>
            <a:rect l="l" t="t" r="r" b="b"/>
            <a:pathLst>
              <a:path w="4542829" h="3842267">
                <a:moveTo>
                  <a:pt x="0" y="0"/>
                </a:moveTo>
                <a:lnTo>
                  <a:pt x="4542828" y="0"/>
                </a:lnTo>
                <a:lnTo>
                  <a:pt x="4542828" y="3842267"/>
                </a:lnTo>
                <a:lnTo>
                  <a:pt x="0" y="3842267"/>
                </a:lnTo>
                <a:lnTo>
                  <a:pt x="0" y="0"/>
                </a:lnTo>
                <a:close/>
              </a:path>
            </a:pathLst>
          </a:custGeom>
          <a:blipFill>
            <a:blip r:embed="rId4"/>
            <a:stretch>
              <a:fillRect t="-17184" b="-11480"/>
            </a:stretch>
          </a:blipFill>
        </p:spPr>
      </p:sp>
      <p:sp>
        <p:nvSpPr>
          <p:cNvPr id="5" name="TextBox 5"/>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ea typeface="Playfair Display Bold"/>
              </a:rPr>
              <a:t>BA﻿GAIMANAKAH KEPATAHAN BOLEH BERLAKU</a:t>
            </a:r>
          </a:p>
        </p:txBody>
      </p:sp>
      <p:sp>
        <p:nvSpPr>
          <p:cNvPr id="6" name="TextBox 6"/>
          <p:cNvSpPr txBox="1"/>
          <p:nvPr/>
        </p:nvSpPr>
        <p:spPr>
          <a:xfrm>
            <a:off x="1500529" y="2536841"/>
            <a:ext cx="11744239" cy="3907892"/>
          </a:xfrm>
          <a:prstGeom prst="rect">
            <a:avLst/>
          </a:prstGeom>
        </p:spPr>
        <p:txBody>
          <a:bodyPr lIns="0" tIns="0" rIns="0" bIns="0" rtlCol="0" anchor="t">
            <a:spAutoFit/>
          </a:bodyPr>
          <a:lstStyle/>
          <a:p>
            <a:pPr marL="664649" lvl="1" indent="-332324" algn="just">
              <a:lnSpc>
                <a:spcPts val="4309"/>
              </a:lnSpc>
              <a:buFont typeface="Arial"/>
              <a:buChar char="•"/>
            </a:pPr>
            <a:r>
              <a:rPr lang="en-US" sz="3078">
                <a:solidFill>
                  <a:srgbClr val="000000"/>
                </a:solidFill>
                <a:latin typeface="Aileron Bold"/>
              </a:rPr>
              <a:t>Hentakan Secara Langsung:</a:t>
            </a:r>
            <a:r>
              <a:rPr lang="en-US" sz="3078">
                <a:solidFill>
                  <a:srgbClr val="000000"/>
                </a:solidFill>
                <a:latin typeface="Aileron"/>
              </a:rPr>
              <a:t> Patah di tempat hentakan</a:t>
            </a:r>
          </a:p>
          <a:p>
            <a:pPr algn="just">
              <a:lnSpc>
                <a:spcPts val="1731"/>
              </a:lnSpc>
            </a:pPr>
            <a:endParaRPr lang="en-US" sz="3078">
              <a:solidFill>
                <a:srgbClr val="000000"/>
              </a:solidFill>
              <a:latin typeface="Aileron"/>
            </a:endParaRPr>
          </a:p>
          <a:p>
            <a:pPr marL="664649" lvl="1" indent="-332324" algn="just">
              <a:lnSpc>
                <a:spcPts val="4309"/>
              </a:lnSpc>
              <a:buFont typeface="Arial"/>
              <a:buChar char="•"/>
            </a:pPr>
            <a:r>
              <a:rPr lang="en-US" sz="3078">
                <a:solidFill>
                  <a:srgbClr val="000000"/>
                </a:solidFill>
                <a:latin typeface="Aileron Bold"/>
              </a:rPr>
              <a:t>Hentakan Secara Tidak Langsung:</a:t>
            </a:r>
            <a:r>
              <a:rPr lang="en-US" sz="3078">
                <a:solidFill>
                  <a:srgbClr val="000000"/>
                </a:solidFill>
                <a:latin typeface="Aileron"/>
              </a:rPr>
              <a:t> Terhentak di tempat lain, patah di tempat lain</a:t>
            </a:r>
          </a:p>
          <a:p>
            <a:pPr algn="just">
              <a:lnSpc>
                <a:spcPts val="1731"/>
              </a:lnSpc>
            </a:pPr>
            <a:endParaRPr lang="en-US" sz="3078">
              <a:solidFill>
                <a:srgbClr val="000000"/>
              </a:solidFill>
              <a:latin typeface="Aileron"/>
            </a:endParaRPr>
          </a:p>
          <a:p>
            <a:pPr marL="664649" lvl="1" indent="-332324" algn="just">
              <a:lnSpc>
                <a:spcPts val="4309"/>
              </a:lnSpc>
              <a:buFont typeface="Arial"/>
              <a:buChar char="•"/>
            </a:pPr>
            <a:r>
              <a:rPr lang="en-US" sz="3078">
                <a:solidFill>
                  <a:srgbClr val="000000"/>
                </a:solidFill>
                <a:latin typeface="Aileron Bold"/>
              </a:rPr>
              <a:t>Tindakan luar biasa otot: </a:t>
            </a:r>
            <a:r>
              <a:rPr lang="en-US" sz="3078">
                <a:solidFill>
                  <a:srgbClr val="000000"/>
                </a:solidFill>
                <a:latin typeface="Aileron"/>
              </a:rPr>
              <a:t>Seperti renjatan letrik</a:t>
            </a:r>
          </a:p>
          <a:p>
            <a:pPr algn="just">
              <a:lnSpc>
                <a:spcPts val="1731"/>
              </a:lnSpc>
            </a:pPr>
            <a:endParaRPr lang="en-US" sz="3078">
              <a:solidFill>
                <a:srgbClr val="000000"/>
              </a:solidFill>
              <a:latin typeface="Aileron"/>
            </a:endParaRPr>
          </a:p>
          <a:p>
            <a:pPr marL="664649" lvl="1" indent="-332324" algn="just">
              <a:lnSpc>
                <a:spcPts val="4309"/>
              </a:lnSpc>
              <a:buFont typeface="Arial"/>
              <a:buChar char="•"/>
            </a:pPr>
            <a:r>
              <a:rPr lang="en-US" sz="3078">
                <a:solidFill>
                  <a:srgbClr val="000000"/>
                </a:solidFill>
                <a:latin typeface="Aileron Bold"/>
              </a:rPr>
              <a:t>Penyakit:</a:t>
            </a:r>
            <a:r>
              <a:rPr lang="en-US" sz="3078">
                <a:solidFill>
                  <a:srgbClr val="000000"/>
                </a:solidFill>
                <a:latin typeface="Aileron"/>
              </a:rPr>
              <a:t> Kanser tulang, TB tulang, Osteosporosis.</a:t>
            </a:r>
          </a:p>
          <a:p>
            <a:pPr algn="just">
              <a:lnSpc>
                <a:spcPts val="4309"/>
              </a:lnSpc>
            </a:pPr>
            <a:endParaRPr lang="en-US" sz="3078">
              <a:solidFill>
                <a:srgbClr val="000000"/>
              </a:solidFill>
              <a:latin typeface="Ailero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JENIS - JENIS KEPATAHAN</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grpSp>
        <p:nvGrpSpPr>
          <p:cNvPr id="5" name="Group 5"/>
          <p:cNvGrpSpPr/>
          <p:nvPr/>
        </p:nvGrpSpPr>
        <p:grpSpPr>
          <a:xfrm>
            <a:off x="3345865" y="2932035"/>
            <a:ext cx="5525745" cy="6046187"/>
            <a:chOff x="0" y="0"/>
            <a:chExt cx="7367660" cy="8061582"/>
          </a:xfrm>
        </p:grpSpPr>
        <p:grpSp>
          <p:nvGrpSpPr>
            <p:cNvPr id="6" name="Group 6"/>
            <p:cNvGrpSpPr/>
            <p:nvPr/>
          </p:nvGrpSpPr>
          <p:grpSpPr>
            <a:xfrm>
              <a:off x="417519" y="1165322"/>
              <a:ext cx="6532622" cy="6896260"/>
              <a:chOff x="0" y="0"/>
              <a:chExt cx="1290394" cy="1362224"/>
            </a:xfrm>
          </p:grpSpPr>
          <p:sp>
            <p:nvSpPr>
              <p:cNvPr id="7" name="Freeform 7"/>
              <p:cNvSpPr/>
              <p:nvPr/>
            </p:nvSpPr>
            <p:spPr>
              <a:xfrm>
                <a:off x="0" y="0"/>
                <a:ext cx="1290394" cy="1362224"/>
              </a:xfrm>
              <a:custGeom>
                <a:avLst/>
                <a:gdLst/>
                <a:ahLst/>
                <a:cxnLst/>
                <a:rect l="l" t="t" r="r" b="b"/>
                <a:pathLst>
                  <a:path w="1290394" h="1362224">
                    <a:moveTo>
                      <a:pt x="80588" y="0"/>
                    </a:moveTo>
                    <a:lnTo>
                      <a:pt x="1209806" y="0"/>
                    </a:lnTo>
                    <a:cubicBezTo>
                      <a:pt x="1254314" y="0"/>
                      <a:pt x="1290394" y="36080"/>
                      <a:pt x="1290394" y="80588"/>
                    </a:cubicBezTo>
                    <a:lnTo>
                      <a:pt x="1290394" y="1281636"/>
                    </a:lnTo>
                    <a:cubicBezTo>
                      <a:pt x="1290394" y="1326144"/>
                      <a:pt x="1254314" y="1362224"/>
                      <a:pt x="1209806" y="1362224"/>
                    </a:cubicBezTo>
                    <a:lnTo>
                      <a:pt x="80588" y="1362224"/>
                    </a:lnTo>
                    <a:cubicBezTo>
                      <a:pt x="36080" y="1362224"/>
                      <a:pt x="0" y="1326144"/>
                      <a:pt x="0" y="1281636"/>
                    </a:cubicBezTo>
                    <a:lnTo>
                      <a:pt x="0" y="80588"/>
                    </a:lnTo>
                    <a:cubicBezTo>
                      <a:pt x="0" y="36080"/>
                      <a:pt x="36080" y="0"/>
                      <a:pt x="80588" y="0"/>
                    </a:cubicBezTo>
                    <a:close/>
                  </a:path>
                </a:pathLst>
              </a:custGeom>
              <a:solidFill>
                <a:srgbClr val="000000">
                  <a:alpha val="0"/>
                </a:srgbClr>
              </a:solidFill>
              <a:ln w="38100" cap="rnd">
                <a:solidFill>
                  <a:srgbClr val="000000"/>
                </a:solidFill>
                <a:prstDash val="solid"/>
                <a:round/>
              </a:ln>
            </p:spPr>
          </p:sp>
          <p:sp>
            <p:nvSpPr>
              <p:cNvPr id="8" name="TextBox 8"/>
              <p:cNvSpPr txBox="1"/>
              <p:nvPr/>
            </p:nvSpPr>
            <p:spPr>
              <a:xfrm>
                <a:off x="0" y="-19050"/>
                <a:ext cx="1290394" cy="1381274"/>
              </a:xfrm>
              <a:prstGeom prst="rect">
                <a:avLst/>
              </a:prstGeom>
            </p:spPr>
            <p:txBody>
              <a:bodyPr lIns="50800" tIns="50800" rIns="50800" bIns="50800" rtlCol="0" anchor="ctr"/>
              <a:lstStyle/>
              <a:p>
                <a:pPr algn="ctr">
                  <a:lnSpc>
                    <a:spcPts val="3345"/>
                  </a:lnSpc>
                </a:pPr>
                <a:endParaRPr/>
              </a:p>
            </p:txBody>
          </p:sp>
        </p:grpSp>
        <p:sp>
          <p:nvSpPr>
            <p:cNvPr id="9" name="TextBox 9"/>
            <p:cNvSpPr txBox="1"/>
            <p:nvPr/>
          </p:nvSpPr>
          <p:spPr>
            <a:xfrm>
              <a:off x="655201" y="5887251"/>
              <a:ext cx="5918378" cy="1400611"/>
            </a:xfrm>
            <a:prstGeom prst="rect">
              <a:avLst/>
            </a:prstGeom>
          </p:spPr>
          <p:txBody>
            <a:bodyPr lIns="0" tIns="0" rIns="0" bIns="0" rtlCol="0" anchor="t">
              <a:spAutoFit/>
            </a:bodyPr>
            <a:lstStyle/>
            <a:p>
              <a:pPr marL="483653" lvl="1" indent="-241827" algn="just">
                <a:lnSpc>
                  <a:spcPts val="2845"/>
                </a:lnSpc>
                <a:buFont typeface="Arial"/>
                <a:buChar char="•"/>
              </a:pPr>
              <a:r>
                <a:rPr lang="en-US" sz="2240" dirty="0" err="1">
                  <a:solidFill>
                    <a:srgbClr val="231F20"/>
                  </a:solidFill>
                  <a:latin typeface="Aileron"/>
                </a:rPr>
                <a:t>Tulang</a:t>
              </a:r>
              <a:r>
                <a:rPr lang="en-US" sz="2240" dirty="0">
                  <a:solidFill>
                    <a:srgbClr val="231F20"/>
                  </a:solidFill>
                  <a:latin typeface="Aileron"/>
                </a:rPr>
                <a:t> &amp; </a:t>
              </a:r>
              <a:r>
                <a:rPr lang="en-US" sz="2240" dirty="0" err="1">
                  <a:solidFill>
                    <a:srgbClr val="231F20"/>
                  </a:solidFill>
                  <a:latin typeface="Aileron"/>
                </a:rPr>
                <a:t>otot</a:t>
              </a:r>
              <a:r>
                <a:rPr lang="en-US" sz="2240" dirty="0">
                  <a:solidFill>
                    <a:srgbClr val="231F20"/>
                  </a:solidFill>
                  <a:latin typeface="Aileron"/>
                </a:rPr>
                <a:t> </a:t>
              </a:r>
              <a:r>
                <a:rPr lang="en-US" sz="2240" dirty="0" err="1">
                  <a:solidFill>
                    <a:srgbClr val="231F20"/>
                  </a:solidFill>
                  <a:latin typeface="Aileron"/>
                </a:rPr>
                <a:t>akan</a:t>
              </a:r>
              <a:r>
                <a:rPr lang="en-US" sz="2240" dirty="0">
                  <a:solidFill>
                    <a:srgbClr val="231F20"/>
                  </a:solidFill>
                  <a:latin typeface="Aileron"/>
                </a:rPr>
                <a:t> </a:t>
              </a:r>
              <a:r>
                <a:rPr lang="en-US" sz="2240" dirty="0" err="1">
                  <a:solidFill>
                    <a:srgbClr val="231F20"/>
                  </a:solidFill>
                  <a:latin typeface="Aileron"/>
                </a:rPr>
                <a:t>kelihatan</a:t>
              </a:r>
              <a:r>
                <a:rPr lang="en-US" sz="2240" dirty="0">
                  <a:solidFill>
                    <a:srgbClr val="231F20"/>
                  </a:solidFill>
                  <a:latin typeface="Aileron"/>
                </a:rPr>
                <a:t>;</a:t>
              </a:r>
            </a:p>
            <a:p>
              <a:pPr marL="483653" lvl="1" indent="-241827" algn="just">
                <a:lnSpc>
                  <a:spcPts val="2845"/>
                </a:lnSpc>
                <a:buFont typeface="Arial"/>
                <a:buChar char="•"/>
              </a:pPr>
              <a:r>
                <a:rPr lang="en-US" sz="2240" dirty="0" err="1">
                  <a:solidFill>
                    <a:srgbClr val="231F20"/>
                  </a:solidFill>
                  <a:latin typeface="Aileron"/>
                </a:rPr>
                <a:t>Jangkitan</a:t>
              </a:r>
              <a:r>
                <a:rPr lang="en-US" sz="2240" dirty="0">
                  <a:solidFill>
                    <a:srgbClr val="231F20"/>
                  </a:solidFill>
                  <a:latin typeface="Aileron"/>
                </a:rPr>
                <a:t> </a:t>
              </a:r>
              <a:r>
                <a:rPr lang="en-US" sz="2240" dirty="0" err="1">
                  <a:solidFill>
                    <a:srgbClr val="231F20"/>
                  </a:solidFill>
                  <a:latin typeface="Aileron"/>
                </a:rPr>
                <a:t>kuman</a:t>
              </a:r>
              <a:r>
                <a:rPr lang="en-US" sz="2240" dirty="0">
                  <a:solidFill>
                    <a:srgbClr val="231F20"/>
                  </a:solidFill>
                  <a:latin typeface="Aileron"/>
                </a:rPr>
                <a:t>;</a:t>
              </a:r>
            </a:p>
            <a:p>
              <a:pPr marL="483653" lvl="1" indent="-241827" algn="just">
                <a:lnSpc>
                  <a:spcPts val="2845"/>
                </a:lnSpc>
                <a:buFont typeface="Arial"/>
                <a:buChar char="•"/>
              </a:pPr>
              <a:r>
                <a:rPr lang="en-US" sz="2240" dirty="0" err="1">
                  <a:solidFill>
                    <a:srgbClr val="231F20"/>
                  </a:solidFill>
                  <a:latin typeface="Aileron"/>
                </a:rPr>
                <a:t>Rawatan</a:t>
              </a:r>
              <a:r>
                <a:rPr lang="en-US" sz="2240" dirty="0">
                  <a:solidFill>
                    <a:srgbClr val="231F20"/>
                  </a:solidFill>
                  <a:latin typeface="Aileron"/>
                </a:rPr>
                <a:t> </a:t>
              </a:r>
              <a:r>
                <a:rPr lang="en-US" sz="2240" dirty="0" err="1">
                  <a:solidFill>
                    <a:srgbClr val="231F20"/>
                  </a:solidFill>
                  <a:latin typeface="Aileron"/>
                </a:rPr>
                <a:t>awal</a:t>
              </a:r>
              <a:endParaRPr lang="en-US" sz="2240" dirty="0">
                <a:solidFill>
                  <a:srgbClr val="231F20"/>
                </a:solidFill>
                <a:latin typeface="Aileron"/>
              </a:endParaRPr>
            </a:p>
          </p:txBody>
        </p:sp>
        <p:grpSp>
          <p:nvGrpSpPr>
            <p:cNvPr id="10" name="Group 10"/>
            <p:cNvGrpSpPr/>
            <p:nvPr/>
          </p:nvGrpSpPr>
          <p:grpSpPr>
            <a:xfrm>
              <a:off x="1385527" y="1417157"/>
              <a:ext cx="4076187" cy="40761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670" r="-16087"/>
                </a:stretch>
              </a:blipFill>
            </p:spPr>
          </p:sp>
        </p:grpSp>
        <p:sp>
          <p:nvSpPr>
            <p:cNvPr id="12" name="TextBox 12"/>
            <p:cNvSpPr txBox="1"/>
            <p:nvPr/>
          </p:nvSpPr>
          <p:spPr>
            <a:xfrm>
              <a:off x="0" y="-19050"/>
              <a:ext cx="7367660" cy="765272"/>
            </a:xfrm>
            <a:prstGeom prst="rect">
              <a:avLst/>
            </a:prstGeom>
          </p:spPr>
          <p:txBody>
            <a:bodyPr lIns="0" tIns="0" rIns="0" bIns="0" rtlCol="0" anchor="t">
              <a:spAutoFit/>
            </a:bodyPr>
            <a:lstStyle/>
            <a:p>
              <a:pPr algn="ctr">
                <a:lnSpc>
                  <a:spcPts val="4693"/>
                </a:lnSpc>
              </a:pPr>
              <a:r>
                <a:rPr lang="en-US" sz="3724">
                  <a:solidFill>
                    <a:srgbClr val="000000"/>
                  </a:solidFill>
                  <a:latin typeface="Aileron Bold"/>
                </a:rPr>
                <a:t>KEPATAHAN</a:t>
              </a:r>
              <a:r>
                <a:rPr lang="en-US" sz="3724">
                  <a:solidFill>
                    <a:srgbClr val="FF3131"/>
                  </a:solidFill>
                  <a:latin typeface="Aileron Bold"/>
                </a:rPr>
                <a:t> TERBUKA</a:t>
              </a:r>
            </a:p>
          </p:txBody>
        </p:sp>
      </p:grpSp>
      <p:grpSp>
        <p:nvGrpSpPr>
          <p:cNvPr id="13" name="Group 13"/>
          <p:cNvGrpSpPr/>
          <p:nvPr/>
        </p:nvGrpSpPr>
        <p:grpSpPr>
          <a:xfrm>
            <a:off x="9420367" y="3026881"/>
            <a:ext cx="5730074" cy="5951341"/>
            <a:chOff x="0" y="0"/>
            <a:chExt cx="7640099" cy="7935122"/>
          </a:xfrm>
        </p:grpSpPr>
        <p:grpSp>
          <p:nvGrpSpPr>
            <p:cNvPr id="14" name="Group 14"/>
            <p:cNvGrpSpPr/>
            <p:nvPr/>
          </p:nvGrpSpPr>
          <p:grpSpPr>
            <a:xfrm>
              <a:off x="553739" y="1038861"/>
              <a:ext cx="6532622" cy="6896260"/>
              <a:chOff x="0" y="0"/>
              <a:chExt cx="1290394" cy="1362224"/>
            </a:xfrm>
          </p:grpSpPr>
          <p:sp>
            <p:nvSpPr>
              <p:cNvPr id="15" name="Freeform 15"/>
              <p:cNvSpPr/>
              <p:nvPr/>
            </p:nvSpPr>
            <p:spPr>
              <a:xfrm>
                <a:off x="0" y="0"/>
                <a:ext cx="1290394" cy="1362224"/>
              </a:xfrm>
              <a:custGeom>
                <a:avLst/>
                <a:gdLst/>
                <a:ahLst/>
                <a:cxnLst/>
                <a:rect l="l" t="t" r="r" b="b"/>
                <a:pathLst>
                  <a:path w="1290394" h="1362224">
                    <a:moveTo>
                      <a:pt x="80588" y="0"/>
                    </a:moveTo>
                    <a:lnTo>
                      <a:pt x="1209806" y="0"/>
                    </a:lnTo>
                    <a:cubicBezTo>
                      <a:pt x="1254314" y="0"/>
                      <a:pt x="1290394" y="36080"/>
                      <a:pt x="1290394" y="80588"/>
                    </a:cubicBezTo>
                    <a:lnTo>
                      <a:pt x="1290394" y="1281636"/>
                    </a:lnTo>
                    <a:cubicBezTo>
                      <a:pt x="1290394" y="1326144"/>
                      <a:pt x="1254314" y="1362224"/>
                      <a:pt x="1209806" y="1362224"/>
                    </a:cubicBezTo>
                    <a:lnTo>
                      <a:pt x="80588" y="1362224"/>
                    </a:lnTo>
                    <a:cubicBezTo>
                      <a:pt x="36080" y="1362224"/>
                      <a:pt x="0" y="1326144"/>
                      <a:pt x="0" y="1281636"/>
                    </a:cubicBezTo>
                    <a:lnTo>
                      <a:pt x="0" y="80588"/>
                    </a:lnTo>
                    <a:cubicBezTo>
                      <a:pt x="0" y="36080"/>
                      <a:pt x="36080" y="0"/>
                      <a:pt x="80588" y="0"/>
                    </a:cubicBezTo>
                    <a:close/>
                  </a:path>
                </a:pathLst>
              </a:custGeom>
              <a:solidFill>
                <a:srgbClr val="000000">
                  <a:alpha val="0"/>
                </a:srgbClr>
              </a:solidFill>
              <a:ln w="38100" cap="rnd">
                <a:solidFill>
                  <a:srgbClr val="000000"/>
                </a:solidFill>
                <a:prstDash val="solid"/>
                <a:round/>
              </a:ln>
            </p:spPr>
          </p:sp>
          <p:sp>
            <p:nvSpPr>
              <p:cNvPr id="16" name="TextBox 16"/>
              <p:cNvSpPr txBox="1"/>
              <p:nvPr/>
            </p:nvSpPr>
            <p:spPr>
              <a:xfrm>
                <a:off x="0" y="-19050"/>
                <a:ext cx="1290394" cy="1381274"/>
              </a:xfrm>
              <a:prstGeom prst="rect">
                <a:avLst/>
              </a:prstGeom>
            </p:spPr>
            <p:txBody>
              <a:bodyPr lIns="50800" tIns="50800" rIns="50800" bIns="50800" rtlCol="0" anchor="ctr"/>
              <a:lstStyle/>
              <a:p>
                <a:pPr algn="ctr">
                  <a:lnSpc>
                    <a:spcPts val="3345"/>
                  </a:lnSpc>
                </a:pPr>
                <a:endParaRPr/>
              </a:p>
            </p:txBody>
          </p:sp>
        </p:grpSp>
        <p:grpSp>
          <p:nvGrpSpPr>
            <p:cNvPr id="17" name="Group 17"/>
            <p:cNvGrpSpPr/>
            <p:nvPr/>
          </p:nvGrpSpPr>
          <p:grpSpPr>
            <a:xfrm>
              <a:off x="1856492" y="1278301"/>
              <a:ext cx="3886239" cy="38862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7737" r="-17737"/>
                </a:stretch>
              </a:blipFill>
            </p:spPr>
          </p:sp>
        </p:grpSp>
        <p:sp>
          <p:nvSpPr>
            <p:cNvPr id="19" name="TextBox 19"/>
            <p:cNvSpPr txBox="1"/>
            <p:nvPr/>
          </p:nvSpPr>
          <p:spPr>
            <a:xfrm>
              <a:off x="834154" y="5674185"/>
              <a:ext cx="5971792" cy="1872099"/>
            </a:xfrm>
            <a:prstGeom prst="rect">
              <a:avLst/>
            </a:prstGeom>
          </p:spPr>
          <p:txBody>
            <a:bodyPr lIns="0" tIns="0" rIns="0" bIns="0" rtlCol="0" anchor="t">
              <a:spAutoFit/>
            </a:bodyPr>
            <a:lstStyle/>
            <a:p>
              <a:pPr marL="483617" lvl="1" indent="-241808" algn="just">
                <a:lnSpc>
                  <a:spcPts val="2844"/>
                </a:lnSpc>
                <a:buFont typeface="Arial"/>
                <a:buChar char="•"/>
              </a:pPr>
              <a:r>
                <a:rPr lang="en-US" sz="2240" dirty="0" err="1">
                  <a:solidFill>
                    <a:srgbClr val="231F20"/>
                  </a:solidFill>
                  <a:latin typeface="Aileron"/>
                </a:rPr>
                <a:t>Hanya</a:t>
              </a:r>
              <a:r>
                <a:rPr lang="en-US" sz="2240" dirty="0">
                  <a:solidFill>
                    <a:srgbClr val="231F20"/>
                  </a:solidFill>
                  <a:latin typeface="Aileron"/>
                </a:rPr>
                <a:t> </a:t>
              </a:r>
              <a:r>
                <a:rPr lang="en-US" sz="2240" dirty="0" err="1">
                  <a:solidFill>
                    <a:srgbClr val="231F20"/>
                  </a:solidFill>
                  <a:latin typeface="Aileron"/>
                </a:rPr>
                <a:t>tulang</a:t>
              </a:r>
              <a:r>
                <a:rPr lang="en-US" sz="2240" dirty="0">
                  <a:solidFill>
                    <a:srgbClr val="231F20"/>
                  </a:solidFill>
                  <a:latin typeface="Aileron"/>
                </a:rPr>
                <a:t> </a:t>
              </a:r>
              <a:r>
                <a:rPr lang="en-US" sz="2240" dirty="0" err="1">
                  <a:solidFill>
                    <a:srgbClr val="231F20"/>
                  </a:solidFill>
                  <a:latin typeface="Aileron"/>
                </a:rPr>
                <a:t>sahaja</a:t>
              </a:r>
              <a:r>
                <a:rPr lang="en-US" sz="2240" dirty="0">
                  <a:solidFill>
                    <a:srgbClr val="231F20"/>
                  </a:solidFill>
                  <a:latin typeface="Aileron"/>
                </a:rPr>
                <a:t> yang </a:t>
              </a:r>
              <a:r>
                <a:rPr lang="en-US" sz="2240" dirty="0" err="1">
                  <a:solidFill>
                    <a:srgbClr val="231F20"/>
                  </a:solidFill>
                  <a:latin typeface="Aileron"/>
                </a:rPr>
                <a:t>patah</a:t>
              </a:r>
              <a:r>
                <a:rPr lang="en-US" sz="2240" dirty="0">
                  <a:solidFill>
                    <a:srgbClr val="231F20"/>
                  </a:solidFill>
                  <a:latin typeface="Aileron"/>
                </a:rPr>
                <a:t>;</a:t>
              </a:r>
            </a:p>
            <a:p>
              <a:pPr marL="483617" lvl="1" indent="-241808" algn="just">
                <a:lnSpc>
                  <a:spcPts val="2844"/>
                </a:lnSpc>
                <a:buFont typeface="Arial"/>
                <a:buChar char="•"/>
              </a:pPr>
              <a:r>
                <a:rPr lang="en-US" sz="2240" dirty="0" err="1">
                  <a:solidFill>
                    <a:srgbClr val="231F20"/>
                  </a:solidFill>
                  <a:latin typeface="Aileron"/>
                </a:rPr>
                <a:t>Tidak</a:t>
              </a:r>
              <a:r>
                <a:rPr lang="en-US" sz="2240" dirty="0">
                  <a:solidFill>
                    <a:srgbClr val="231F20"/>
                  </a:solidFill>
                  <a:latin typeface="Aileron"/>
                </a:rPr>
                <a:t> </a:t>
              </a:r>
              <a:r>
                <a:rPr lang="en-US" sz="2240" dirty="0" err="1">
                  <a:solidFill>
                    <a:srgbClr val="231F20"/>
                  </a:solidFill>
                  <a:latin typeface="Aileron"/>
                </a:rPr>
                <a:t>melibatkan</a:t>
              </a:r>
              <a:r>
                <a:rPr lang="en-US" sz="2240" dirty="0">
                  <a:solidFill>
                    <a:srgbClr val="231F20"/>
                  </a:solidFill>
                  <a:latin typeface="Aileron"/>
                </a:rPr>
                <a:t> </a:t>
              </a:r>
              <a:r>
                <a:rPr lang="en-US" sz="2240" dirty="0" err="1">
                  <a:solidFill>
                    <a:srgbClr val="231F20"/>
                  </a:solidFill>
                  <a:latin typeface="Aileron"/>
                </a:rPr>
                <a:t>struktur</a:t>
              </a:r>
              <a:r>
                <a:rPr lang="en-US" sz="2240" dirty="0">
                  <a:solidFill>
                    <a:srgbClr val="231F20"/>
                  </a:solidFill>
                  <a:latin typeface="Aileron"/>
                </a:rPr>
                <a:t> yang lain</a:t>
              </a:r>
            </a:p>
          </p:txBody>
        </p:sp>
        <p:sp>
          <p:nvSpPr>
            <p:cNvPr id="20" name="TextBox 20"/>
            <p:cNvSpPr txBox="1"/>
            <p:nvPr/>
          </p:nvSpPr>
          <p:spPr>
            <a:xfrm>
              <a:off x="0" y="-19050"/>
              <a:ext cx="7640099" cy="768655"/>
            </a:xfrm>
            <a:prstGeom prst="rect">
              <a:avLst/>
            </a:prstGeom>
          </p:spPr>
          <p:txBody>
            <a:bodyPr lIns="0" tIns="0" rIns="0" bIns="0" rtlCol="0" anchor="t">
              <a:spAutoFit/>
            </a:bodyPr>
            <a:lstStyle/>
            <a:p>
              <a:pPr algn="ctr">
                <a:lnSpc>
                  <a:spcPts val="4687"/>
                </a:lnSpc>
              </a:pPr>
              <a:r>
                <a:rPr lang="en-US" sz="3720">
                  <a:solidFill>
                    <a:srgbClr val="000000"/>
                  </a:solidFill>
                  <a:latin typeface="Aileron Bold"/>
                </a:rPr>
                <a:t>KEPATAHAN</a:t>
              </a:r>
              <a:r>
                <a:rPr lang="en-US" sz="3720">
                  <a:solidFill>
                    <a:srgbClr val="FF3131"/>
                  </a:solidFill>
                  <a:latin typeface="Aileron Bold"/>
                </a:rPr>
                <a:t> TERTUTUP</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grpSp>
        <p:nvGrpSpPr>
          <p:cNvPr id="3" name="Group 3"/>
          <p:cNvGrpSpPr/>
          <p:nvPr/>
        </p:nvGrpSpPr>
        <p:grpSpPr>
          <a:xfrm>
            <a:off x="3866737" y="4102848"/>
            <a:ext cx="10628045" cy="2081303"/>
            <a:chOff x="0" y="0"/>
            <a:chExt cx="14170727" cy="2775071"/>
          </a:xfrm>
        </p:grpSpPr>
        <p:sp>
          <p:nvSpPr>
            <p:cNvPr id="4" name="TextBox 4"/>
            <p:cNvSpPr txBox="1"/>
            <p:nvPr/>
          </p:nvSpPr>
          <p:spPr>
            <a:xfrm>
              <a:off x="0" y="1009575"/>
              <a:ext cx="14170727" cy="851172"/>
            </a:xfrm>
            <a:prstGeom prst="rect">
              <a:avLst/>
            </a:prstGeom>
          </p:spPr>
          <p:txBody>
            <a:bodyPr lIns="0" tIns="0" rIns="0" bIns="0" rtlCol="0" anchor="t">
              <a:spAutoFit/>
            </a:bodyPr>
            <a:lstStyle/>
            <a:p>
              <a:pPr algn="ctr">
                <a:lnSpc>
                  <a:spcPts val="4695"/>
                </a:lnSpc>
              </a:pPr>
              <a:r>
                <a:rPr lang="en-US" sz="4695" spc="23">
                  <a:solidFill>
                    <a:srgbClr val="2B2C30"/>
                  </a:solidFill>
                  <a:latin typeface="Open Sauce Bold"/>
                </a:rPr>
                <a:t>TERBAKAR DAN MELECUR</a:t>
              </a:r>
            </a:p>
          </p:txBody>
        </p:sp>
        <p:grpSp>
          <p:nvGrpSpPr>
            <p:cNvPr id="5" name="Group 5"/>
            <p:cNvGrpSpPr/>
            <p:nvPr/>
          </p:nvGrpSpPr>
          <p:grpSpPr>
            <a:xfrm rot="5400000">
              <a:off x="6888075" y="-4507581"/>
              <a:ext cx="394578" cy="14170727"/>
              <a:chOff x="0" y="0"/>
              <a:chExt cx="77941" cy="2799156"/>
            </a:xfrm>
          </p:grpSpPr>
          <p:sp>
            <p:nvSpPr>
              <p:cNvPr id="6" name="Freeform 6"/>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7" name="TextBox 7"/>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rot="-5400000">
              <a:off x="6888075" y="-6888075"/>
              <a:ext cx="394578" cy="14170727"/>
              <a:chOff x="0" y="0"/>
              <a:chExt cx="77941" cy="2799156"/>
            </a:xfrm>
          </p:grpSpPr>
          <p:sp>
            <p:nvSpPr>
              <p:cNvPr id="9" name="Freeform 9"/>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10" name="TextBox 10"/>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grpSp>
        <p:nvGrpSpPr>
          <p:cNvPr id="3" name="Group 3"/>
          <p:cNvGrpSpPr/>
          <p:nvPr/>
        </p:nvGrpSpPr>
        <p:grpSpPr>
          <a:xfrm>
            <a:off x="608935" y="3466852"/>
            <a:ext cx="4210224" cy="6527922"/>
            <a:chOff x="0" y="0"/>
            <a:chExt cx="5613632" cy="8703896"/>
          </a:xfrm>
        </p:grpSpPr>
        <p:grpSp>
          <p:nvGrpSpPr>
            <p:cNvPr id="4" name="Group 4"/>
            <p:cNvGrpSpPr/>
            <p:nvPr/>
          </p:nvGrpSpPr>
          <p:grpSpPr>
            <a:xfrm>
              <a:off x="0" y="0"/>
              <a:ext cx="5613632" cy="8703896"/>
              <a:chOff x="0" y="0"/>
              <a:chExt cx="878575" cy="1362224"/>
            </a:xfrm>
          </p:grpSpPr>
          <p:sp>
            <p:nvSpPr>
              <p:cNvPr id="5" name="Freeform 5"/>
              <p:cNvSpPr/>
              <p:nvPr/>
            </p:nvSpPr>
            <p:spPr>
              <a:xfrm>
                <a:off x="0" y="0"/>
                <a:ext cx="878575" cy="1362224"/>
              </a:xfrm>
              <a:custGeom>
                <a:avLst/>
                <a:gdLst/>
                <a:ahLst/>
                <a:cxnLst/>
                <a:rect l="l" t="t" r="r" b="b"/>
                <a:pathLst>
                  <a:path w="878575" h="1362224">
                    <a:moveTo>
                      <a:pt x="93781" y="0"/>
                    </a:moveTo>
                    <a:lnTo>
                      <a:pt x="784794" y="0"/>
                    </a:lnTo>
                    <a:cubicBezTo>
                      <a:pt x="836588" y="0"/>
                      <a:pt x="878575" y="41987"/>
                      <a:pt x="878575" y="93781"/>
                    </a:cubicBezTo>
                    <a:lnTo>
                      <a:pt x="878575" y="1268444"/>
                    </a:lnTo>
                    <a:cubicBezTo>
                      <a:pt x="878575" y="1320237"/>
                      <a:pt x="836588" y="1362224"/>
                      <a:pt x="784794" y="1362224"/>
                    </a:cubicBezTo>
                    <a:lnTo>
                      <a:pt x="93781" y="1362224"/>
                    </a:lnTo>
                    <a:cubicBezTo>
                      <a:pt x="41987" y="1362224"/>
                      <a:pt x="0" y="1320237"/>
                      <a:pt x="0" y="1268444"/>
                    </a:cubicBezTo>
                    <a:lnTo>
                      <a:pt x="0" y="93781"/>
                    </a:lnTo>
                    <a:cubicBezTo>
                      <a:pt x="0" y="41987"/>
                      <a:pt x="41987" y="0"/>
                      <a:pt x="93781" y="0"/>
                    </a:cubicBezTo>
                    <a:close/>
                  </a:path>
                </a:pathLst>
              </a:custGeom>
              <a:solidFill>
                <a:srgbClr val="000000">
                  <a:alpha val="0"/>
                </a:srgbClr>
              </a:solidFill>
              <a:ln w="38100" cap="rnd">
                <a:solidFill>
                  <a:srgbClr val="000000"/>
                </a:solidFill>
                <a:prstDash val="solid"/>
                <a:round/>
              </a:ln>
            </p:spPr>
          </p:sp>
          <p:sp>
            <p:nvSpPr>
              <p:cNvPr id="6" name="TextBox 6"/>
              <p:cNvSpPr txBox="1"/>
              <p:nvPr/>
            </p:nvSpPr>
            <p:spPr>
              <a:xfrm>
                <a:off x="0" y="-19050"/>
                <a:ext cx="878575" cy="1381274"/>
              </a:xfrm>
              <a:prstGeom prst="rect">
                <a:avLst/>
              </a:prstGeom>
            </p:spPr>
            <p:txBody>
              <a:bodyPr lIns="64116" tIns="64116" rIns="64116" bIns="64116" rtlCol="0" anchor="ctr"/>
              <a:lstStyle/>
              <a:p>
                <a:pPr algn="ctr">
                  <a:lnSpc>
                    <a:spcPts val="3345"/>
                  </a:lnSpc>
                </a:pPr>
                <a:endParaRPr/>
              </a:p>
            </p:txBody>
          </p:sp>
        </p:grpSp>
        <p:sp>
          <p:nvSpPr>
            <p:cNvPr id="7" name="Freeform 7"/>
            <p:cNvSpPr/>
            <p:nvPr/>
          </p:nvSpPr>
          <p:spPr>
            <a:xfrm>
              <a:off x="1363015" y="365504"/>
              <a:ext cx="2887601" cy="5414826"/>
            </a:xfrm>
            <a:custGeom>
              <a:avLst/>
              <a:gdLst/>
              <a:ahLst/>
              <a:cxnLst/>
              <a:rect l="l" t="t" r="r" b="b"/>
              <a:pathLst>
                <a:path w="2887601" h="5414826">
                  <a:moveTo>
                    <a:pt x="0" y="0"/>
                  </a:moveTo>
                  <a:lnTo>
                    <a:pt x="2887601" y="0"/>
                  </a:lnTo>
                  <a:lnTo>
                    <a:pt x="2887601" y="5414826"/>
                  </a:lnTo>
                  <a:lnTo>
                    <a:pt x="0" y="5414826"/>
                  </a:lnTo>
                  <a:lnTo>
                    <a:pt x="0" y="0"/>
                  </a:lnTo>
                  <a:close/>
                </a:path>
              </a:pathLst>
            </a:custGeom>
            <a:blipFill>
              <a:blip r:embed="rId3"/>
              <a:stretch>
                <a:fillRect l="-327" r="-327" b="-14847"/>
              </a:stretch>
            </a:blipFill>
          </p:spPr>
        </p:sp>
        <p:sp>
          <p:nvSpPr>
            <p:cNvPr id="8" name="TextBox 8"/>
            <p:cNvSpPr txBox="1"/>
            <p:nvPr/>
          </p:nvSpPr>
          <p:spPr>
            <a:xfrm>
              <a:off x="251995" y="6068159"/>
              <a:ext cx="5109644" cy="2092025"/>
            </a:xfrm>
            <a:prstGeom prst="rect">
              <a:avLst/>
            </a:prstGeom>
          </p:spPr>
          <p:txBody>
            <a:bodyPr lIns="0" tIns="0" rIns="0" bIns="0" rtlCol="0" anchor="t">
              <a:spAutoFit/>
            </a:bodyPr>
            <a:lstStyle/>
            <a:p>
              <a:pPr algn="ctr">
                <a:lnSpc>
                  <a:spcPts val="2793"/>
                </a:lnSpc>
              </a:pPr>
              <a:r>
                <a:rPr lang="en-US" sz="2199" dirty="0">
                  <a:solidFill>
                    <a:srgbClr val="231F20"/>
                  </a:solidFill>
                  <a:latin typeface="Aileron Bold"/>
                </a:rPr>
                <a:t>PATAH LURUS </a:t>
              </a:r>
            </a:p>
            <a:p>
              <a:pPr algn="ctr">
                <a:lnSpc>
                  <a:spcPts val="2793"/>
                </a:lnSpc>
              </a:pPr>
              <a:r>
                <a:rPr lang="en-US" sz="2199" dirty="0">
                  <a:solidFill>
                    <a:srgbClr val="231F20"/>
                  </a:solidFill>
                  <a:latin typeface="Aileron Bold Italics"/>
                </a:rPr>
                <a:t>(TRANSVERS FRACTURE)</a:t>
              </a:r>
            </a:p>
            <a:p>
              <a:pPr algn="ctr">
                <a:lnSpc>
                  <a:spcPts val="1763"/>
                </a:lnSpc>
              </a:pPr>
              <a:endParaRPr lang="en-US" sz="2199" dirty="0">
                <a:solidFill>
                  <a:srgbClr val="231F20"/>
                </a:solidFill>
                <a:latin typeface="Aileron Bold Italics"/>
              </a:endParaRPr>
            </a:p>
            <a:p>
              <a:pPr algn="ctr">
                <a:lnSpc>
                  <a:spcPts val="2540"/>
                </a:lnSpc>
              </a:pPr>
              <a:r>
                <a:rPr lang="en-US" sz="2000" dirty="0" err="1">
                  <a:solidFill>
                    <a:srgbClr val="231F20"/>
                  </a:solidFill>
                  <a:latin typeface="Aileron"/>
                </a:rPr>
                <a:t>Kepatahan</a:t>
              </a:r>
              <a:r>
                <a:rPr lang="en-US" sz="2000" dirty="0">
                  <a:solidFill>
                    <a:srgbClr val="231F20"/>
                  </a:solidFill>
                  <a:latin typeface="Aileron"/>
                </a:rPr>
                <a:t> </a:t>
              </a:r>
              <a:r>
                <a:rPr lang="en-US" sz="2000" dirty="0" err="1">
                  <a:solidFill>
                    <a:srgbClr val="231F20"/>
                  </a:solidFill>
                  <a:latin typeface="Aileron"/>
                </a:rPr>
                <a:t>adalah</a:t>
              </a:r>
              <a:r>
                <a:rPr lang="en-US" sz="2000" dirty="0">
                  <a:solidFill>
                    <a:srgbClr val="231F20"/>
                  </a:solidFill>
                  <a:latin typeface="Aileron"/>
                </a:rPr>
                <a:t> </a:t>
              </a:r>
              <a:r>
                <a:rPr lang="en-US" sz="2000" dirty="0" err="1">
                  <a:solidFill>
                    <a:srgbClr val="231F20"/>
                  </a:solidFill>
                  <a:latin typeface="Aileron"/>
                </a:rPr>
                <a:t>melintang</a:t>
              </a:r>
              <a:r>
                <a:rPr lang="en-US" sz="2000" dirty="0">
                  <a:solidFill>
                    <a:srgbClr val="231F20"/>
                  </a:solidFill>
                  <a:latin typeface="Aileron"/>
                </a:rPr>
                <a:t> dan </a:t>
              </a:r>
              <a:r>
                <a:rPr lang="en-US" sz="2000" dirty="0" err="1">
                  <a:solidFill>
                    <a:srgbClr val="231F20"/>
                  </a:solidFill>
                  <a:latin typeface="Aileron"/>
                </a:rPr>
                <a:t>bersudut</a:t>
              </a:r>
              <a:r>
                <a:rPr lang="en-US" sz="2000" dirty="0">
                  <a:solidFill>
                    <a:srgbClr val="231F20"/>
                  </a:solidFill>
                  <a:latin typeface="Aileron"/>
                </a:rPr>
                <a:t> </a:t>
              </a:r>
              <a:r>
                <a:rPr lang="en-US" sz="2000" dirty="0" err="1">
                  <a:solidFill>
                    <a:srgbClr val="231F20"/>
                  </a:solidFill>
                  <a:latin typeface="Aileron"/>
                </a:rPr>
                <a:t>tepat</a:t>
              </a:r>
              <a:r>
                <a:rPr lang="en-US" sz="2000" dirty="0">
                  <a:solidFill>
                    <a:srgbClr val="231F20"/>
                  </a:solidFill>
                  <a:latin typeface="Aileron"/>
                </a:rPr>
                <a:t> </a:t>
              </a:r>
              <a:r>
                <a:rPr lang="en-US" sz="2000" dirty="0" err="1">
                  <a:solidFill>
                    <a:srgbClr val="231F20"/>
                  </a:solidFill>
                  <a:latin typeface="Aileron"/>
                </a:rPr>
                <a:t>iaitu</a:t>
              </a:r>
              <a:r>
                <a:rPr lang="en-US" sz="2000" dirty="0">
                  <a:solidFill>
                    <a:srgbClr val="231F20"/>
                  </a:solidFill>
                  <a:latin typeface="Aileron"/>
                </a:rPr>
                <a:t> 90 </a:t>
              </a:r>
              <a:r>
                <a:rPr lang="en-US" sz="2000" dirty="0" err="1">
                  <a:solidFill>
                    <a:srgbClr val="231F20"/>
                  </a:solidFill>
                  <a:latin typeface="Aileron"/>
                </a:rPr>
                <a:t>darjah</a:t>
              </a:r>
              <a:r>
                <a:rPr lang="en-US" sz="2000" dirty="0">
                  <a:solidFill>
                    <a:srgbClr val="231F20"/>
                  </a:solidFill>
                  <a:latin typeface="Aileron"/>
                </a:rPr>
                <a:t>.</a:t>
              </a:r>
            </a:p>
          </p:txBody>
        </p:sp>
      </p:grpSp>
      <p:sp>
        <p:nvSpPr>
          <p:cNvPr id="9" name="Freeform 9"/>
          <p:cNvSpPr/>
          <p:nvPr/>
        </p:nvSpPr>
        <p:spPr>
          <a:xfrm>
            <a:off x="5980746" y="2201879"/>
            <a:ext cx="5926968" cy="7302871"/>
          </a:xfrm>
          <a:custGeom>
            <a:avLst/>
            <a:gdLst/>
            <a:ahLst/>
            <a:cxnLst/>
            <a:rect l="l" t="t" r="r" b="b"/>
            <a:pathLst>
              <a:path w="5926968" h="7302871">
                <a:moveTo>
                  <a:pt x="0" y="0"/>
                </a:moveTo>
                <a:lnTo>
                  <a:pt x="5926968" y="0"/>
                </a:lnTo>
                <a:lnTo>
                  <a:pt x="5926968" y="7302871"/>
                </a:lnTo>
                <a:lnTo>
                  <a:pt x="0" y="7302871"/>
                </a:lnTo>
                <a:lnTo>
                  <a:pt x="0" y="0"/>
                </a:lnTo>
                <a:close/>
              </a:path>
            </a:pathLst>
          </a:custGeom>
          <a:blipFill>
            <a:blip r:embed="rId4">
              <a:alphaModFix amt="15000"/>
            </a:blip>
            <a:stretch>
              <a:fillRect/>
            </a:stretch>
          </a:blipFill>
        </p:spPr>
      </p:sp>
      <p:grpSp>
        <p:nvGrpSpPr>
          <p:cNvPr id="10" name="Group 10"/>
          <p:cNvGrpSpPr/>
          <p:nvPr/>
        </p:nvGrpSpPr>
        <p:grpSpPr>
          <a:xfrm>
            <a:off x="5047759" y="3485535"/>
            <a:ext cx="4188052" cy="6509239"/>
            <a:chOff x="0" y="0"/>
            <a:chExt cx="5584069" cy="8678985"/>
          </a:xfrm>
        </p:grpSpPr>
        <p:grpSp>
          <p:nvGrpSpPr>
            <p:cNvPr id="11" name="Group 11"/>
            <p:cNvGrpSpPr/>
            <p:nvPr/>
          </p:nvGrpSpPr>
          <p:grpSpPr>
            <a:xfrm>
              <a:off x="0" y="0"/>
              <a:ext cx="5584069" cy="8678985"/>
              <a:chOff x="0" y="0"/>
              <a:chExt cx="966614" cy="1502351"/>
            </a:xfrm>
          </p:grpSpPr>
          <p:sp>
            <p:nvSpPr>
              <p:cNvPr id="12" name="Freeform 12"/>
              <p:cNvSpPr/>
              <p:nvPr/>
            </p:nvSpPr>
            <p:spPr>
              <a:xfrm>
                <a:off x="0" y="0"/>
                <a:ext cx="966614" cy="1502351"/>
              </a:xfrm>
              <a:custGeom>
                <a:avLst/>
                <a:gdLst/>
                <a:ahLst/>
                <a:cxnLst/>
                <a:rect l="l" t="t" r="r" b="b"/>
                <a:pathLst>
                  <a:path w="966614" h="1502351">
                    <a:moveTo>
                      <a:pt x="107582" y="0"/>
                    </a:moveTo>
                    <a:lnTo>
                      <a:pt x="859032" y="0"/>
                    </a:lnTo>
                    <a:cubicBezTo>
                      <a:pt x="918448" y="0"/>
                      <a:pt x="966614" y="48166"/>
                      <a:pt x="966614" y="107582"/>
                    </a:cubicBezTo>
                    <a:lnTo>
                      <a:pt x="966614" y="1394769"/>
                    </a:lnTo>
                    <a:cubicBezTo>
                      <a:pt x="966614" y="1454184"/>
                      <a:pt x="918448" y="1502351"/>
                      <a:pt x="859032" y="1502351"/>
                    </a:cubicBezTo>
                    <a:lnTo>
                      <a:pt x="107582" y="1502351"/>
                    </a:lnTo>
                    <a:cubicBezTo>
                      <a:pt x="48166" y="1502351"/>
                      <a:pt x="0" y="1454184"/>
                      <a:pt x="0" y="1394769"/>
                    </a:cubicBezTo>
                    <a:lnTo>
                      <a:pt x="0" y="107582"/>
                    </a:lnTo>
                    <a:cubicBezTo>
                      <a:pt x="0" y="48166"/>
                      <a:pt x="48166" y="0"/>
                      <a:pt x="107582" y="0"/>
                    </a:cubicBezTo>
                    <a:close/>
                  </a:path>
                </a:pathLst>
              </a:custGeom>
              <a:solidFill>
                <a:srgbClr val="000000">
                  <a:alpha val="0"/>
                </a:srgbClr>
              </a:solidFill>
              <a:ln w="38100" cap="rnd">
                <a:solidFill>
                  <a:srgbClr val="000000"/>
                </a:solidFill>
                <a:prstDash val="solid"/>
                <a:round/>
              </a:ln>
            </p:spPr>
          </p:sp>
          <p:sp>
            <p:nvSpPr>
              <p:cNvPr id="13" name="TextBox 13"/>
              <p:cNvSpPr txBox="1"/>
              <p:nvPr/>
            </p:nvSpPr>
            <p:spPr>
              <a:xfrm>
                <a:off x="0" y="-19050"/>
                <a:ext cx="966614" cy="1521401"/>
              </a:xfrm>
              <a:prstGeom prst="rect">
                <a:avLst/>
              </a:prstGeom>
            </p:spPr>
            <p:txBody>
              <a:bodyPr lIns="50800" tIns="50800" rIns="50800" bIns="50800" rtlCol="0" anchor="ctr"/>
              <a:lstStyle/>
              <a:p>
                <a:pPr algn="ctr">
                  <a:lnSpc>
                    <a:spcPts val="3345"/>
                  </a:lnSpc>
                </a:pPr>
                <a:endParaRPr/>
              </a:p>
            </p:txBody>
          </p:sp>
        </p:grpSp>
        <p:sp>
          <p:nvSpPr>
            <p:cNvPr id="14" name="Freeform 14"/>
            <p:cNvSpPr/>
            <p:nvPr/>
          </p:nvSpPr>
          <p:spPr>
            <a:xfrm>
              <a:off x="1490236" y="99484"/>
              <a:ext cx="2603598" cy="4750917"/>
            </a:xfrm>
            <a:custGeom>
              <a:avLst/>
              <a:gdLst/>
              <a:ahLst/>
              <a:cxnLst/>
              <a:rect l="l" t="t" r="r" b="b"/>
              <a:pathLst>
                <a:path w="2603598" h="4750917">
                  <a:moveTo>
                    <a:pt x="0" y="0"/>
                  </a:moveTo>
                  <a:lnTo>
                    <a:pt x="2603597" y="0"/>
                  </a:lnTo>
                  <a:lnTo>
                    <a:pt x="2603597" y="4750917"/>
                  </a:lnTo>
                  <a:lnTo>
                    <a:pt x="0" y="4750917"/>
                  </a:lnTo>
                  <a:lnTo>
                    <a:pt x="0" y="0"/>
                  </a:lnTo>
                  <a:close/>
                </a:path>
              </a:pathLst>
            </a:custGeom>
            <a:blipFill>
              <a:blip r:embed="rId5"/>
              <a:stretch>
                <a:fillRect t="-1587" b="-17825"/>
              </a:stretch>
            </a:blipFill>
          </p:spPr>
        </p:sp>
        <p:sp>
          <p:nvSpPr>
            <p:cNvPr id="15" name="TextBox 15"/>
            <p:cNvSpPr txBox="1"/>
            <p:nvPr/>
          </p:nvSpPr>
          <p:spPr>
            <a:xfrm>
              <a:off x="527576" y="5120376"/>
              <a:ext cx="4528916" cy="3340231"/>
            </a:xfrm>
            <a:prstGeom prst="rect">
              <a:avLst/>
            </a:prstGeom>
          </p:spPr>
          <p:txBody>
            <a:bodyPr lIns="0" tIns="0" rIns="0" bIns="0" rtlCol="0" anchor="t">
              <a:spAutoFit/>
            </a:bodyPr>
            <a:lstStyle/>
            <a:p>
              <a:pPr algn="ctr">
                <a:lnSpc>
                  <a:spcPts val="2793"/>
                </a:lnSpc>
              </a:pPr>
              <a:r>
                <a:rPr lang="en-US" sz="2199" dirty="0">
                  <a:solidFill>
                    <a:srgbClr val="231F20"/>
                  </a:solidFill>
                  <a:latin typeface="Aileron Bold"/>
                </a:rPr>
                <a:t>PATAH SERONG </a:t>
              </a:r>
            </a:p>
            <a:p>
              <a:pPr algn="ctr">
                <a:lnSpc>
                  <a:spcPts val="2793"/>
                </a:lnSpc>
              </a:pPr>
              <a:r>
                <a:rPr lang="en-US" sz="2199" dirty="0">
                  <a:solidFill>
                    <a:srgbClr val="231F20"/>
                  </a:solidFill>
                  <a:latin typeface="Aileron Bold Italics"/>
                </a:rPr>
                <a:t>(OBLIQUE FRACTURE)</a:t>
              </a:r>
            </a:p>
            <a:p>
              <a:pPr algn="ctr">
                <a:lnSpc>
                  <a:spcPts val="1594"/>
                </a:lnSpc>
              </a:pPr>
              <a:endParaRPr lang="en-US" sz="2199" dirty="0">
                <a:solidFill>
                  <a:srgbClr val="231F20"/>
                </a:solidFill>
                <a:latin typeface="Aileron Bold Italics"/>
              </a:endParaRPr>
            </a:p>
            <a:p>
              <a:pPr algn="ctr">
                <a:lnSpc>
                  <a:spcPts val="2540"/>
                </a:lnSpc>
              </a:pPr>
              <a:r>
                <a:rPr lang="en-US" sz="2000" dirty="0" err="1">
                  <a:solidFill>
                    <a:srgbClr val="231F20"/>
                  </a:solidFill>
                  <a:latin typeface="Aileron"/>
                </a:rPr>
                <a:t>Kepatahan</a:t>
              </a:r>
              <a:r>
                <a:rPr lang="en-US" sz="2000" dirty="0">
                  <a:solidFill>
                    <a:srgbClr val="231F20"/>
                  </a:solidFill>
                  <a:latin typeface="Aileron"/>
                </a:rPr>
                <a:t> </a:t>
              </a:r>
              <a:r>
                <a:rPr lang="en-US" sz="2000" dirty="0" err="1">
                  <a:solidFill>
                    <a:srgbClr val="231F20"/>
                  </a:solidFill>
                  <a:latin typeface="Aileron"/>
                </a:rPr>
                <a:t>adalah</a:t>
              </a:r>
              <a:r>
                <a:rPr lang="en-US" sz="2000" dirty="0">
                  <a:solidFill>
                    <a:srgbClr val="231F20"/>
                  </a:solidFill>
                  <a:latin typeface="Aileron"/>
                </a:rPr>
                <a:t> </a:t>
              </a:r>
              <a:r>
                <a:rPr lang="en-US" sz="2000" dirty="0" err="1">
                  <a:solidFill>
                    <a:srgbClr val="231F20"/>
                  </a:solidFill>
                  <a:latin typeface="Aileron"/>
                </a:rPr>
                <a:t>secara</a:t>
              </a:r>
              <a:r>
                <a:rPr lang="en-US" sz="2000" dirty="0">
                  <a:solidFill>
                    <a:srgbClr val="231F20"/>
                  </a:solidFill>
                  <a:latin typeface="Aileron"/>
                </a:rPr>
                <a:t> </a:t>
              </a:r>
              <a:r>
                <a:rPr lang="en-US" sz="2000" dirty="0" err="1">
                  <a:solidFill>
                    <a:srgbClr val="231F20"/>
                  </a:solidFill>
                  <a:latin typeface="Aileron"/>
                </a:rPr>
                <a:t>serong.Ini</a:t>
              </a:r>
              <a:r>
                <a:rPr lang="en-US" sz="2000" dirty="0">
                  <a:solidFill>
                    <a:srgbClr val="231F20"/>
                  </a:solidFill>
                  <a:latin typeface="Aileron"/>
                </a:rPr>
                <a:t> </a:t>
              </a:r>
              <a:r>
                <a:rPr lang="en-US" sz="2000" dirty="0" err="1">
                  <a:solidFill>
                    <a:srgbClr val="231F20"/>
                  </a:solidFill>
                  <a:latin typeface="Aileron"/>
                </a:rPr>
                <a:t>sering</a:t>
              </a:r>
              <a:r>
                <a:rPr lang="en-US" sz="2000" dirty="0">
                  <a:solidFill>
                    <a:srgbClr val="231F20"/>
                  </a:solidFill>
                  <a:latin typeface="Aileron"/>
                </a:rPr>
                <a:t> </a:t>
              </a:r>
              <a:r>
                <a:rPr lang="en-US" sz="2000" dirty="0" err="1">
                  <a:solidFill>
                    <a:srgbClr val="231F20"/>
                  </a:solidFill>
                  <a:latin typeface="Aileron"/>
                </a:rPr>
                <a:t>terjadi</a:t>
              </a:r>
              <a:r>
                <a:rPr lang="en-US" sz="2000" dirty="0">
                  <a:solidFill>
                    <a:srgbClr val="231F20"/>
                  </a:solidFill>
                  <a:latin typeface="Aileron"/>
                </a:rPr>
                <a:t> </a:t>
              </a:r>
              <a:r>
                <a:rPr lang="en-US" sz="2000" dirty="0" err="1">
                  <a:solidFill>
                    <a:srgbClr val="231F20"/>
                  </a:solidFill>
                  <a:latin typeface="Aileron"/>
                </a:rPr>
                <a:t>daripada</a:t>
              </a:r>
              <a:r>
                <a:rPr lang="en-US" sz="2000" dirty="0">
                  <a:solidFill>
                    <a:srgbClr val="231F20"/>
                  </a:solidFill>
                  <a:latin typeface="Aileron"/>
                </a:rPr>
                <a:t> </a:t>
              </a:r>
              <a:r>
                <a:rPr lang="en-US" sz="2000" dirty="0" err="1">
                  <a:solidFill>
                    <a:srgbClr val="231F20"/>
                  </a:solidFill>
                  <a:latin typeface="Aileron"/>
                </a:rPr>
                <a:t>hentakan</a:t>
              </a:r>
              <a:r>
                <a:rPr lang="en-US" sz="2000" dirty="0">
                  <a:solidFill>
                    <a:srgbClr val="231F20"/>
                  </a:solidFill>
                  <a:latin typeface="Aileron"/>
                </a:rPr>
                <a:t> yang </a:t>
              </a:r>
              <a:r>
                <a:rPr lang="en-US" sz="2000" dirty="0" err="1">
                  <a:solidFill>
                    <a:srgbClr val="231F20"/>
                  </a:solidFill>
                  <a:latin typeface="Aileron"/>
                </a:rPr>
                <a:t>datang</a:t>
              </a:r>
              <a:r>
                <a:rPr lang="en-US" sz="2000" dirty="0">
                  <a:solidFill>
                    <a:srgbClr val="231F20"/>
                  </a:solidFill>
                  <a:latin typeface="Aileron"/>
                </a:rPr>
                <a:t> </a:t>
              </a:r>
              <a:r>
                <a:rPr lang="en-US" sz="2000" dirty="0" err="1">
                  <a:solidFill>
                    <a:srgbClr val="231F20"/>
                  </a:solidFill>
                  <a:latin typeface="Aileron"/>
                </a:rPr>
                <a:t>dari</a:t>
              </a:r>
              <a:r>
                <a:rPr lang="en-US" sz="2000" dirty="0">
                  <a:solidFill>
                    <a:srgbClr val="231F20"/>
                  </a:solidFill>
                  <a:latin typeface="Aileron"/>
                </a:rPr>
                <a:t> </a:t>
              </a:r>
              <a:r>
                <a:rPr lang="en-US" sz="2000" dirty="0" err="1">
                  <a:solidFill>
                    <a:srgbClr val="231F20"/>
                  </a:solidFill>
                  <a:latin typeface="Aileron"/>
                </a:rPr>
                <a:t>arah</a:t>
              </a:r>
              <a:r>
                <a:rPr lang="en-US" sz="2000" dirty="0">
                  <a:solidFill>
                    <a:srgbClr val="231F20"/>
                  </a:solidFill>
                  <a:latin typeface="Aileron"/>
                </a:rPr>
                <a:t> yang </a:t>
              </a:r>
              <a:r>
                <a:rPr lang="en-US" sz="2000" dirty="0" err="1">
                  <a:solidFill>
                    <a:srgbClr val="231F20"/>
                  </a:solidFill>
                  <a:latin typeface="Aileron"/>
                </a:rPr>
                <a:t>berlainan</a:t>
              </a:r>
              <a:endParaRPr lang="en-US" sz="2000" dirty="0">
                <a:solidFill>
                  <a:srgbClr val="231F20"/>
                </a:solidFill>
                <a:latin typeface="Aileron"/>
              </a:endParaRPr>
            </a:p>
          </p:txBody>
        </p:sp>
      </p:grpSp>
      <p:grpSp>
        <p:nvGrpSpPr>
          <p:cNvPr id="16" name="Group 16"/>
          <p:cNvGrpSpPr/>
          <p:nvPr/>
        </p:nvGrpSpPr>
        <p:grpSpPr>
          <a:xfrm>
            <a:off x="9464411" y="3466852"/>
            <a:ext cx="3949580" cy="6527922"/>
            <a:chOff x="0" y="0"/>
            <a:chExt cx="5266107" cy="8703896"/>
          </a:xfrm>
        </p:grpSpPr>
        <p:grpSp>
          <p:nvGrpSpPr>
            <p:cNvPr id="17" name="Group 17"/>
            <p:cNvGrpSpPr/>
            <p:nvPr/>
          </p:nvGrpSpPr>
          <p:grpSpPr>
            <a:xfrm>
              <a:off x="0" y="0"/>
              <a:ext cx="5266107" cy="8703896"/>
              <a:chOff x="0" y="0"/>
              <a:chExt cx="947491" cy="1566027"/>
            </a:xfrm>
          </p:grpSpPr>
          <p:sp>
            <p:nvSpPr>
              <p:cNvPr id="18" name="Freeform 18"/>
              <p:cNvSpPr/>
              <p:nvPr/>
            </p:nvSpPr>
            <p:spPr>
              <a:xfrm>
                <a:off x="0" y="0"/>
                <a:ext cx="947491" cy="1566027"/>
              </a:xfrm>
              <a:custGeom>
                <a:avLst/>
                <a:gdLst/>
                <a:ahLst/>
                <a:cxnLst/>
                <a:rect l="l" t="t" r="r" b="b"/>
                <a:pathLst>
                  <a:path w="947491" h="1566027">
                    <a:moveTo>
                      <a:pt x="109753" y="0"/>
                    </a:moveTo>
                    <a:lnTo>
                      <a:pt x="837738" y="0"/>
                    </a:lnTo>
                    <a:cubicBezTo>
                      <a:pt x="866847" y="0"/>
                      <a:pt x="894763" y="11563"/>
                      <a:pt x="915345" y="32146"/>
                    </a:cubicBezTo>
                    <a:cubicBezTo>
                      <a:pt x="935928" y="52729"/>
                      <a:pt x="947491" y="80645"/>
                      <a:pt x="947491" y="109753"/>
                    </a:cubicBezTo>
                    <a:lnTo>
                      <a:pt x="947491" y="1456274"/>
                    </a:lnTo>
                    <a:cubicBezTo>
                      <a:pt x="947491" y="1516889"/>
                      <a:pt x="898353" y="1566027"/>
                      <a:pt x="837738" y="1566027"/>
                    </a:cubicBezTo>
                    <a:lnTo>
                      <a:pt x="109753" y="1566027"/>
                    </a:lnTo>
                    <a:cubicBezTo>
                      <a:pt x="49138" y="1566027"/>
                      <a:pt x="0" y="1516889"/>
                      <a:pt x="0" y="1456274"/>
                    </a:cubicBezTo>
                    <a:lnTo>
                      <a:pt x="0" y="109753"/>
                    </a:lnTo>
                    <a:cubicBezTo>
                      <a:pt x="0" y="49138"/>
                      <a:pt x="49138" y="0"/>
                      <a:pt x="109753" y="0"/>
                    </a:cubicBezTo>
                    <a:close/>
                  </a:path>
                </a:pathLst>
              </a:custGeom>
              <a:solidFill>
                <a:srgbClr val="000000">
                  <a:alpha val="0"/>
                </a:srgbClr>
              </a:solidFill>
              <a:ln w="38100" cap="rnd">
                <a:solidFill>
                  <a:srgbClr val="000000"/>
                </a:solidFill>
                <a:prstDash val="solid"/>
                <a:round/>
              </a:ln>
            </p:spPr>
          </p:sp>
          <p:sp>
            <p:nvSpPr>
              <p:cNvPr id="19" name="TextBox 19"/>
              <p:cNvSpPr txBox="1"/>
              <p:nvPr/>
            </p:nvSpPr>
            <p:spPr>
              <a:xfrm>
                <a:off x="0" y="-19050"/>
                <a:ext cx="947491" cy="1585077"/>
              </a:xfrm>
              <a:prstGeom prst="rect">
                <a:avLst/>
              </a:prstGeom>
            </p:spPr>
            <p:txBody>
              <a:bodyPr lIns="50800" tIns="50800" rIns="50800" bIns="50800" rtlCol="0" anchor="ctr"/>
              <a:lstStyle/>
              <a:p>
                <a:pPr algn="ctr">
                  <a:lnSpc>
                    <a:spcPts val="3345"/>
                  </a:lnSpc>
                </a:pPr>
                <a:endParaRPr/>
              </a:p>
            </p:txBody>
          </p:sp>
        </p:grpSp>
        <p:sp>
          <p:nvSpPr>
            <p:cNvPr id="20" name="TextBox 20"/>
            <p:cNvSpPr txBox="1"/>
            <p:nvPr/>
          </p:nvSpPr>
          <p:spPr>
            <a:xfrm>
              <a:off x="285429" y="5133647"/>
              <a:ext cx="4695248" cy="3323132"/>
            </a:xfrm>
            <a:prstGeom prst="rect">
              <a:avLst/>
            </a:prstGeom>
          </p:spPr>
          <p:txBody>
            <a:bodyPr lIns="0" tIns="0" rIns="0" bIns="0" rtlCol="0" anchor="t">
              <a:spAutoFit/>
            </a:bodyPr>
            <a:lstStyle/>
            <a:p>
              <a:pPr algn="ctr">
                <a:lnSpc>
                  <a:spcPts val="2788"/>
                </a:lnSpc>
              </a:pPr>
              <a:r>
                <a:rPr lang="en-US" sz="2196" dirty="0">
                  <a:solidFill>
                    <a:srgbClr val="231F20"/>
                  </a:solidFill>
                  <a:latin typeface="Aileron Bold"/>
                </a:rPr>
                <a:t>PATAH SPIRAL </a:t>
              </a:r>
            </a:p>
            <a:p>
              <a:pPr algn="ctr">
                <a:lnSpc>
                  <a:spcPts val="2788"/>
                </a:lnSpc>
              </a:pPr>
              <a:r>
                <a:rPr lang="en-US" sz="2196" dirty="0">
                  <a:solidFill>
                    <a:srgbClr val="231F20"/>
                  </a:solidFill>
                  <a:latin typeface="Aileron Bold Italics"/>
                </a:rPr>
                <a:t>(SPIRAL FRACTURE)</a:t>
              </a:r>
            </a:p>
            <a:p>
              <a:pPr algn="ctr">
                <a:lnSpc>
                  <a:spcPts val="1534"/>
                </a:lnSpc>
              </a:pPr>
              <a:endParaRPr lang="en-US" sz="2196" dirty="0">
                <a:solidFill>
                  <a:srgbClr val="231F20"/>
                </a:solidFill>
                <a:latin typeface="Aileron Bold Italics"/>
              </a:endParaRPr>
            </a:p>
            <a:p>
              <a:pPr algn="ctr">
                <a:lnSpc>
                  <a:spcPts val="2539"/>
                </a:lnSpc>
              </a:pPr>
              <a:r>
                <a:rPr lang="en-US" sz="1999" dirty="0" err="1">
                  <a:solidFill>
                    <a:srgbClr val="231F20"/>
                  </a:solidFill>
                  <a:latin typeface="Aileron"/>
                </a:rPr>
                <a:t>Kepatahan</a:t>
              </a:r>
              <a:r>
                <a:rPr lang="en-US" sz="1999" dirty="0">
                  <a:solidFill>
                    <a:srgbClr val="231F20"/>
                  </a:solidFill>
                  <a:latin typeface="Aileron"/>
                </a:rPr>
                <a:t> </a:t>
              </a:r>
              <a:r>
                <a:rPr lang="en-US" sz="1999" dirty="0" err="1">
                  <a:solidFill>
                    <a:srgbClr val="231F20"/>
                  </a:solidFill>
                  <a:latin typeface="Aileron"/>
                </a:rPr>
                <a:t>adalah</a:t>
              </a:r>
              <a:r>
                <a:rPr lang="en-US" sz="1999" dirty="0">
                  <a:solidFill>
                    <a:srgbClr val="231F20"/>
                  </a:solidFill>
                  <a:latin typeface="Aileron"/>
                </a:rPr>
                <a:t> </a:t>
              </a:r>
              <a:r>
                <a:rPr lang="en-US" sz="1999" dirty="0" err="1">
                  <a:solidFill>
                    <a:srgbClr val="231F20"/>
                  </a:solidFill>
                  <a:latin typeface="Aileron"/>
                </a:rPr>
                <a:t>berpusar</a:t>
              </a:r>
              <a:r>
                <a:rPr lang="en-US" sz="1999" dirty="0">
                  <a:solidFill>
                    <a:srgbClr val="231F20"/>
                  </a:solidFill>
                  <a:latin typeface="Aileron"/>
                </a:rPr>
                <a:t> dan </a:t>
              </a:r>
              <a:r>
                <a:rPr lang="en-US" sz="1999" dirty="0" err="1">
                  <a:solidFill>
                    <a:srgbClr val="231F20"/>
                  </a:solidFill>
                  <a:latin typeface="Aileron"/>
                </a:rPr>
                <a:t>mengikut</a:t>
              </a:r>
              <a:r>
                <a:rPr lang="en-US" sz="1999" dirty="0">
                  <a:solidFill>
                    <a:srgbClr val="231F20"/>
                  </a:solidFill>
                  <a:latin typeface="Aileron"/>
                </a:rPr>
                <a:t> </a:t>
              </a:r>
              <a:r>
                <a:rPr lang="en-US" sz="1999" dirty="0" err="1">
                  <a:solidFill>
                    <a:srgbClr val="231F20"/>
                  </a:solidFill>
                  <a:latin typeface="Aileron"/>
                </a:rPr>
                <a:t>bulatan</a:t>
              </a:r>
              <a:r>
                <a:rPr lang="en-US" sz="1999" dirty="0">
                  <a:solidFill>
                    <a:srgbClr val="231F20"/>
                  </a:solidFill>
                  <a:latin typeface="Aileron"/>
                </a:rPr>
                <a:t> </a:t>
              </a:r>
              <a:r>
                <a:rPr lang="en-US" sz="1999" dirty="0" err="1">
                  <a:solidFill>
                    <a:srgbClr val="231F20"/>
                  </a:solidFill>
                  <a:latin typeface="Aileron"/>
                </a:rPr>
                <a:t>tulang</a:t>
              </a:r>
              <a:r>
                <a:rPr lang="en-US" sz="1999" dirty="0">
                  <a:solidFill>
                    <a:srgbClr val="231F20"/>
                  </a:solidFill>
                  <a:latin typeface="Aileron"/>
                </a:rPr>
                <a:t> </a:t>
              </a:r>
              <a:r>
                <a:rPr lang="en-US" sz="1999" dirty="0" err="1">
                  <a:solidFill>
                    <a:srgbClr val="231F20"/>
                  </a:solidFill>
                  <a:latin typeface="Aileron"/>
                </a:rPr>
                <a:t>tersebut.Kepatahan</a:t>
              </a:r>
              <a:r>
                <a:rPr lang="en-US" sz="1999" dirty="0">
                  <a:solidFill>
                    <a:srgbClr val="231F20"/>
                  </a:solidFill>
                  <a:latin typeface="Aileron"/>
                </a:rPr>
                <a:t> </a:t>
              </a:r>
              <a:r>
                <a:rPr lang="en-US" sz="1999" dirty="0" err="1">
                  <a:solidFill>
                    <a:srgbClr val="231F20"/>
                  </a:solidFill>
                  <a:latin typeface="Aileron"/>
                </a:rPr>
                <a:t>ini</a:t>
              </a:r>
              <a:r>
                <a:rPr lang="en-US" sz="1999" dirty="0">
                  <a:solidFill>
                    <a:srgbClr val="231F20"/>
                  </a:solidFill>
                  <a:latin typeface="Aileron"/>
                </a:rPr>
                <a:t> </a:t>
              </a:r>
              <a:r>
                <a:rPr lang="en-US" sz="1999" dirty="0" err="1">
                  <a:solidFill>
                    <a:srgbClr val="231F20"/>
                  </a:solidFill>
                  <a:latin typeface="Aileron"/>
                </a:rPr>
                <a:t>terjadi</a:t>
              </a:r>
              <a:r>
                <a:rPr lang="en-US" sz="1999" dirty="0">
                  <a:solidFill>
                    <a:srgbClr val="231F20"/>
                  </a:solidFill>
                  <a:latin typeface="Aileron"/>
                </a:rPr>
                <a:t> </a:t>
              </a:r>
              <a:r>
                <a:rPr lang="en-US" sz="1999" dirty="0" err="1">
                  <a:solidFill>
                    <a:srgbClr val="231F20"/>
                  </a:solidFill>
                  <a:latin typeface="Aileron"/>
                </a:rPr>
                <a:t>akibat</a:t>
              </a:r>
              <a:r>
                <a:rPr lang="en-US" sz="1999" dirty="0">
                  <a:solidFill>
                    <a:srgbClr val="231F20"/>
                  </a:solidFill>
                  <a:latin typeface="Aileron"/>
                </a:rPr>
                <a:t> </a:t>
              </a:r>
              <a:r>
                <a:rPr lang="en-US" sz="1999" dirty="0" err="1">
                  <a:solidFill>
                    <a:srgbClr val="231F20"/>
                  </a:solidFill>
                  <a:latin typeface="Aileron"/>
                </a:rPr>
                <a:t>daripada</a:t>
              </a:r>
              <a:r>
                <a:rPr lang="en-US" sz="1999" dirty="0">
                  <a:solidFill>
                    <a:srgbClr val="231F20"/>
                  </a:solidFill>
                  <a:latin typeface="Aileron"/>
                </a:rPr>
                <a:t> </a:t>
              </a:r>
              <a:r>
                <a:rPr lang="en-US" sz="1999" dirty="0" err="1">
                  <a:solidFill>
                    <a:srgbClr val="231F20"/>
                  </a:solidFill>
                  <a:latin typeface="Aileron"/>
                </a:rPr>
                <a:t>hentakan</a:t>
              </a:r>
              <a:r>
                <a:rPr lang="en-US" sz="1999" dirty="0">
                  <a:solidFill>
                    <a:srgbClr val="231F20"/>
                  </a:solidFill>
                  <a:latin typeface="Aileron"/>
                </a:rPr>
                <a:t> yang </a:t>
              </a:r>
              <a:r>
                <a:rPr lang="en-US" sz="1999" dirty="0" err="1">
                  <a:solidFill>
                    <a:srgbClr val="231F20"/>
                  </a:solidFill>
                  <a:latin typeface="Aileron"/>
                </a:rPr>
                <a:t>memusar</a:t>
              </a:r>
              <a:r>
                <a:rPr lang="en-US" sz="1999" dirty="0">
                  <a:solidFill>
                    <a:srgbClr val="231F20"/>
                  </a:solidFill>
                  <a:latin typeface="Aileron"/>
                </a:rPr>
                <a:t>.</a:t>
              </a:r>
            </a:p>
          </p:txBody>
        </p:sp>
        <p:sp>
          <p:nvSpPr>
            <p:cNvPr id="21" name="Freeform 21"/>
            <p:cNvSpPr/>
            <p:nvPr/>
          </p:nvSpPr>
          <p:spPr>
            <a:xfrm>
              <a:off x="1664395" y="322753"/>
              <a:ext cx="2297109" cy="4639099"/>
            </a:xfrm>
            <a:custGeom>
              <a:avLst/>
              <a:gdLst/>
              <a:ahLst/>
              <a:cxnLst/>
              <a:rect l="l" t="t" r="r" b="b"/>
              <a:pathLst>
                <a:path w="2297109" h="4639099">
                  <a:moveTo>
                    <a:pt x="0" y="0"/>
                  </a:moveTo>
                  <a:lnTo>
                    <a:pt x="2297109" y="0"/>
                  </a:lnTo>
                  <a:lnTo>
                    <a:pt x="2297109" y="4639099"/>
                  </a:lnTo>
                  <a:lnTo>
                    <a:pt x="0" y="4639099"/>
                  </a:lnTo>
                  <a:lnTo>
                    <a:pt x="0" y="0"/>
                  </a:lnTo>
                  <a:close/>
                </a:path>
              </a:pathLst>
            </a:custGeom>
            <a:blipFill>
              <a:blip r:embed="rId6"/>
              <a:stretch>
                <a:fillRect b="-12798"/>
              </a:stretch>
            </a:blipFill>
          </p:spPr>
        </p:sp>
      </p:grpSp>
      <p:sp>
        <p:nvSpPr>
          <p:cNvPr id="22" name="TextBox 22"/>
          <p:cNvSpPr txBox="1"/>
          <p:nvPr/>
        </p:nvSpPr>
        <p:spPr>
          <a:xfrm>
            <a:off x="828930" y="1009650"/>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JENIS - JENIS KEPATAHAN</a:t>
            </a:r>
          </a:p>
        </p:txBody>
      </p:sp>
      <p:sp>
        <p:nvSpPr>
          <p:cNvPr id="23" name="TextBox 23"/>
          <p:cNvSpPr txBox="1"/>
          <p:nvPr/>
        </p:nvSpPr>
        <p:spPr>
          <a:xfrm>
            <a:off x="5095014" y="1901746"/>
            <a:ext cx="7305846" cy="581217"/>
          </a:xfrm>
          <a:prstGeom prst="rect">
            <a:avLst/>
          </a:prstGeom>
        </p:spPr>
        <p:txBody>
          <a:bodyPr lIns="0" tIns="0" rIns="0" bIns="0" rtlCol="0" anchor="t">
            <a:spAutoFit/>
          </a:bodyPr>
          <a:lstStyle/>
          <a:p>
            <a:pPr algn="ctr">
              <a:lnSpc>
                <a:spcPts val="4693"/>
              </a:lnSpc>
            </a:pPr>
            <a:r>
              <a:rPr lang="en-US" sz="3724">
                <a:solidFill>
                  <a:srgbClr val="FF3131"/>
                </a:solidFill>
                <a:latin typeface="Aileron Bold"/>
              </a:rPr>
              <a:t>LAIN – LAIN JENIS</a:t>
            </a:r>
            <a:r>
              <a:rPr lang="en-US" sz="3724">
                <a:solidFill>
                  <a:srgbClr val="000000"/>
                </a:solidFill>
                <a:latin typeface="Aileron Bold"/>
              </a:rPr>
              <a:t> KEPATAHAN</a:t>
            </a:r>
          </a:p>
        </p:txBody>
      </p:sp>
      <p:sp>
        <p:nvSpPr>
          <p:cNvPr id="24" name="TextBox 24"/>
          <p:cNvSpPr txBox="1"/>
          <p:nvPr/>
        </p:nvSpPr>
        <p:spPr>
          <a:xfrm>
            <a:off x="1929729" y="2627616"/>
            <a:ext cx="15589346" cy="429990"/>
          </a:xfrm>
          <a:prstGeom prst="rect">
            <a:avLst/>
          </a:prstGeom>
        </p:spPr>
        <p:txBody>
          <a:bodyPr lIns="0" tIns="0" rIns="0" bIns="0" rtlCol="0" anchor="t">
            <a:spAutoFit/>
          </a:bodyPr>
          <a:lstStyle/>
          <a:p>
            <a:pPr marL="613191" lvl="1" indent="-306595">
              <a:lnSpc>
                <a:spcPts val="3607"/>
              </a:lnSpc>
              <a:buFont typeface="Arial"/>
              <a:buChar char="•"/>
            </a:pPr>
            <a:r>
              <a:rPr lang="en-US" sz="2840" dirty="0" err="1">
                <a:solidFill>
                  <a:srgbClr val="231F20"/>
                </a:solidFill>
                <a:latin typeface="Aileron"/>
              </a:rPr>
              <a:t>Kepatahan</a:t>
            </a:r>
            <a:r>
              <a:rPr lang="en-US" sz="2840" dirty="0">
                <a:solidFill>
                  <a:srgbClr val="231F20"/>
                </a:solidFill>
                <a:latin typeface="Aileron"/>
              </a:rPr>
              <a:t> juga </a:t>
            </a:r>
            <a:r>
              <a:rPr lang="en-US" sz="2840" dirty="0" err="1">
                <a:solidFill>
                  <a:srgbClr val="231F20"/>
                </a:solidFill>
                <a:latin typeface="Aileron"/>
              </a:rPr>
              <a:t>diklasifikasikan</a:t>
            </a:r>
            <a:r>
              <a:rPr lang="en-US" sz="2840" dirty="0">
                <a:solidFill>
                  <a:srgbClr val="231F20"/>
                </a:solidFill>
                <a:latin typeface="Aileron"/>
              </a:rPr>
              <a:t> </a:t>
            </a:r>
            <a:r>
              <a:rPr lang="en-US" sz="2840" dirty="0" err="1">
                <a:solidFill>
                  <a:srgbClr val="231F20"/>
                </a:solidFill>
                <a:latin typeface="Aileron"/>
              </a:rPr>
              <a:t>berdasarkan</a:t>
            </a:r>
            <a:r>
              <a:rPr lang="en-US" sz="2840" dirty="0">
                <a:solidFill>
                  <a:srgbClr val="231F20"/>
                </a:solidFill>
                <a:latin typeface="Aileron"/>
              </a:rPr>
              <a:t> </a:t>
            </a:r>
            <a:r>
              <a:rPr lang="en-US" sz="2840" dirty="0" err="1">
                <a:solidFill>
                  <a:srgbClr val="231F20"/>
                </a:solidFill>
                <a:latin typeface="Aileron"/>
              </a:rPr>
              <a:t>kepada</a:t>
            </a:r>
            <a:r>
              <a:rPr lang="en-US" sz="2840" dirty="0">
                <a:solidFill>
                  <a:srgbClr val="231F20"/>
                </a:solidFill>
                <a:latin typeface="Aileron"/>
              </a:rPr>
              <a:t> </a:t>
            </a:r>
            <a:r>
              <a:rPr lang="en-US" sz="2840" dirty="0" err="1">
                <a:solidFill>
                  <a:srgbClr val="231F20"/>
                </a:solidFill>
                <a:latin typeface="Aileron"/>
              </a:rPr>
              <a:t>penemuan</a:t>
            </a:r>
            <a:r>
              <a:rPr lang="en-US" sz="2840" dirty="0">
                <a:solidFill>
                  <a:srgbClr val="231F20"/>
                </a:solidFill>
                <a:latin typeface="Aileron"/>
              </a:rPr>
              <a:t> </a:t>
            </a:r>
            <a:r>
              <a:rPr lang="en-US" sz="2840" dirty="0" err="1">
                <a:solidFill>
                  <a:srgbClr val="231F20"/>
                </a:solidFill>
                <a:latin typeface="Aileron"/>
              </a:rPr>
              <a:t>dalam</a:t>
            </a:r>
            <a:r>
              <a:rPr lang="en-US" sz="2840" dirty="0">
                <a:solidFill>
                  <a:srgbClr val="231F20"/>
                </a:solidFill>
                <a:latin typeface="Aileron"/>
              </a:rPr>
              <a:t> </a:t>
            </a:r>
            <a:r>
              <a:rPr lang="en-US" sz="2840" dirty="0" err="1">
                <a:solidFill>
                  <a:srgbClr val="231F20"/>
                </a:solidFill>
                <a:latin typeface="Aileron"/>
              </a:rPr>
              <a:t>gambar</a:t>
            </a:r>
            <a:r>
              <a:rPr lang="en-US" sz="2840" dirty="0">
                <a:solidFill>
                  <a:srgbClr val="231F20"/>
                </a:solidFill>
                <a:latin typeface="Aileron"/>
              </a:rPr>
              <a:t> X – Ray.</a:t>
            </a:r>
          </a:p>
        </p:txBody>
      </p:sp>
      <p:grpSp>
        <p:nvGrpSpPr>
          <p:cNvPr id="25" name="Group 25"/>
          <p:cNvGrpSpPr/>
          <p:nvPr/>
        </p:nvGrpSpPr>
        <p:grpSpPr>
          <a:xfrm>
            <a:off x="13644604" y="3391541"/>
            <a:ext cx="4140850" cy="6603233"/>
            <a:chOff x="0" y="0"/>
            <a:chExt cx="5521134" cy="8804311"/>
          </a:xfrm>
        </p:grpSpPr>
        <p:grpSp>
          <p:nvGrpSpPr>
            <p:cNvPr id="26" name="Group 26"/>
            <p:cNvGrpSpPr/>
            <p:nvPr/>
          </p:nvGrpSpPr>
          <p:grpSpPr>
            <a:xfrm>
              <a:off x="0" y="0"/>
              <a:ext cx="5521134" cy="8804311"/>
              <a:chOff x="0" y="0"/>
              <a:chExt cx="1090594" cy="1739123"/>
            </a:xfrm>
          </p:grpSpPr>
          <p:sp>
            <p:nvSpPr>
              <p:cNvPr id="27" name="Freeform 27"/>
              <p:cNvSpPr/>
              <p:nvPr/>
            </p:nvSpPr>
            <p:spPr>
              <a:xfrm>
                <a:off x="0" y="0"/>
                <a:ext cx="1090594" cy="1739123"/>
              </a:xfrm>
              <a:custGeom>
                <a:avLst/>
                <a:gdLst/>
                <a:ahLst/>
                <a:cxnLst/>
                <a:rect l="l" t="t" r="r" b="b"/>
                <a:pathLst>
                  <a:path w="1090594" h="1739123">
                    <a:moveTo>
                      <a:pt x="95352" y="0"/>
                    </a:moveTo>
                    <a:lnTo>
                      <a:pt x="995242" y="0"/>
                    </a:lnTo>
                    <a:cubicBezTo>
                      <a:pt x="1047904" y="0"/>
                      <a:pt x="1090594" y="42690"/>
                      <a:pt x="1090594" y="95352"/>
                    </a:cubicBezTo>
                    <a:lnTo>
                      <a:pt x="1090594" y="1643771"/>
                    </a:lnTo>
                    <a:cubicBezTo>
                      <a:pt x="1090594" y="1696433"/>
                      <a:pt x="1047904" y="1739123"/>
                      <a:pt x="995242" y="1739123"/>
                    </a:cubicBezTo>
                    <a:lnTo>
                      <a:pt x="95352" y="1739123"/>
                    </a:lnTo>
                    <a:cubicBezTo>
                      <a:pt x="70063" y="1739123"/>
                      <a:pt x="45810" y="1729077"/>
                      <a:pt x="27928" y="1711195"/>
                    </a:cubicBezTo>
                    <a:cubicBezTo>
                      <a:pt x="10046" y="1693313"/>
                      <a:pt x="0" y="1669060"/>
                      <a:pt x="0" y="1643771"/>
                    </a:cubicBezTo>
                    <a:lnTo>
                      <a:pt x="0" y="95352"/>
                    </a:lnTo>
                    <a:cubicBezTo>
                      <a:pt x="0" y="70063"/>
                      <a:pt x="10046" y="45810"/>
                      <a:pt x="27928" y="27928"/>
                    </a:cubicBezTo>
                    <a:cubicBezTo>
                      <a:pt x="45810" y="10046"/>
                      <a:pt x="70063" y="0"/>
                      <a:pt x="95352" y="0"/>
                    </a:cubicBezTo>
                    <a:close/>
                  </a:path>
                </a:pathLst>
              </a:custGeom>
              <a:solidFill>
                <a:srgbClr val="000000">
                  <a:alpha val="0"/>
                </a:srgbClr>
              </a:solidFill>
              <a:ln w="38100" cap="rnd">
                <a:solidFill>
                  <a:srgbClr val="000000"/>
                </a:solidFill>
                <a:prstDash val="solid"/>
                <a:round/>
              </a:ln>
            </p:spPr>
          </p:sp>
          <p:sp>
            <p:nvSpPr>
              <p:cNvPr id="28" name="TextBox 28"/>
              <p:cNvSpPr txBox="1"/>
              <p:nvPr/>
            </p:nvSpPr>
            <p:spPr>
              <a:xfrm>
                <a:off x="0" y="-19050"/>
                <a:ext cx="1090594" cy="1758173"/>
              </a:xfrm>
              <a:prstGeom prst="rect">
                <a:avLst/>
              </a:prstGeom>
            </p:spPr>
            <p:txBody>
              <a:bodyPr lIns="50800" tIns="50800" rIns="50800" bIns="50800" rtlCol="0" anchor="ctr"/>
              <a:lstStyle/>
              <a:p>
                <a:pPr algn="ctr">
                  <a:lnSpc>
                    <a:spcPts val="3345"/>
                  </a:lnSpc>
                </a:pPr>
                <a:endParaRPr/>
              </a:p>
            </p:txBody>
          </p:sp>
        </p:grpSp>
        <p:sp>
          <p:nvSpPr>
            <p:cNvPr id="29" name="Freeform 29"/>
            <p:cNvSpPr/>
            <p:nvPr/>
          </p:nvSpPr>
          <p:spPr>
            <a:xfrm>
              <a:off x="1774345" y="0"/>
              <a:ext cx="2062828" cy="3708137"/>
            </a:xfrm>
            <a:custGeom>
              <a:avLst/>
              <a:gdLst/>
              <a:ahLst/>
              <a:cxnLst/>
              <a:rect l="l" t="t" r="r" b="b"/>
              <a:pathLst>
                <a:path w="2062828" h="3708137">
                  <a:moveTo>
                    <a:pt x="0" y="0"/>
                  </a:moveTo>
                  <a:lnTo>
                    <a:pt x="2062828" y="0"/>
                  </a:lnTo>
                  <a:lnTo>
                    <a:pt x="2062828" y="3708137"/>
                  </a:lnTo>
                  <a:lnTo>
                    <a:pt x="0" y="3708137"/>
                  </a:lnTo>
                  <a:lnTo>
                    <a:pt x="0" y="0"/>
                  </a:lnTo>
                  <a:close/>
                </a:path>
              </a:pathLst>
            </a:custGeom>
            <a:blipFill>
              <a:blip r:embed="rId7"/>
              <a:stretch>
                <a:fillRect t="-6811" b="-11807"/>
              </a:stretch>
            </a:blipFill>
          </p:spPr>
        </p:sp>
        <p:sp>
          <p:nvSpPr>
            <p:cNvPr id="30" name="TextBox 30"/>
            <p:cNvSpPr txBox="1"/>
            <p:nvPr/>
          </p:nvSpPr>
          <p:spPr>
            <a:xfrm>
              <a:off x="141149" y="3698612"/>
              <a:ext cx="5238835" cy="5015903"/>
            </a:xfrm>
            <a:prstGeom prst="rect">
              <a:avLst/>
            </a:prstGeom>
          </p:spPr>
          <p:txBody>
            <a:bodyPr lIns="0" tIns="0" rIns="0" bIns="0" rtlCol="0" anchor="t">
              <a:spAutoFit/>
            </a:bodyPr>
            <a:lstStyle/>
            <a:p>
              <a:pPr algn="ctr">
                <a:lnSpc>
                  <a:spcPts val="2794"/>
                </a:lnSpc>
              </a:pPr>
              <a:r>
                <a:rPr lang="en-US" sz="2200" dirty="0">
                  <a:solidFill>
                    <a:srgbClr val="231F20"/>
                  </a:solidFill>
                  <a:latin typeface="Aileron Bold"/>
                </a:rPr>
                <a:t>PATAH BERALIH </a:t>
              </a:r>
            </a:p>
            <a:p>
              <a:pPr algn="ctr">
                <a:lnSpc>
                  <a:spcPts val="2794"/>
                </a:lnSpc>
              </a:pPr>
              <a:r>
                <a:rPr lang="en-US" sz="2200" dirty="0">
                  <a:solidFill>
                    <a:srgbClr val="231F20"/>
                  </a:solidFill>
                  <a:latin typeface="Aileron Bold Italics"/>
                </a:rPr>
                <a:t>(DISPLACED FRACTURE)</a:t>
              </a:r>
            </a:p>
            <a:p>
              <a:pPr algn="ctr">
                <a:lnSpc>
                  <a:spcPts val="1397"/>
                </a:lnSpc>
              </a:pPr>
              <a:endParaRPr lang="en-US" sz="2200" dirty="0">
                <a:solidFill>
                  <a:srgbClr val="231F20"/>
                </a:solidFill>
                <a:latin typeface="Aileron Bold Italics"/>
              </a:endParaRPr>
            </a:p>
            <a:p>
              <a:pPr algn="ctr">
                <a:lnSpc>
                  <a:spcPts val="2540"/>
                </a:lnSpc>
              </a:pPr>
              <a:r>
                <a:rPr lang="en-US" sz="2000" dirty="0" err="1">
                  <a:solidFill>
                    <a:srgbClr val="231F20"/>
                  </a:solidFill>
                  <a:latin typeface="Aileron"/>
                </a:rPr>
                <a:t>Kepatahan</a:t>
              </a:r>
              <a:r>
                <a:rPr lang="en-US" sz="2000" dirty="0">
                  <a:solidFill>
                    <a:srgbClr val="231F20"/>
                  </a:solidFill>
                  <a:latin typeface="Aileron"/>
                </a:rPr>
                <a:t> di mana </a:t>
              </a:r>
              <a:r>
                <a:rPr lang="en-US" sz="2000" dirty="0" err="1">
                  <a:solidFill>
                    <a:srgbClr val="231F20"/>
                  </a:solidFill>
                  <a:latin typeface="Aileron"/>
                </a:rPr>
                <a:t>hujung</a:t>
              </a:r>
              <a:r>
                <a:rPr lang="en-US" sz="2000" dirty="0">
                  <a:solidFill>
                    <a:srgbClr val="231F20"/>
                  </a:solidFill>
                  <a:latin typeface="Aileron"/>
                </a:rPr>
                <a:t> </a:t>
              </a:r>
              <a:r>
                <a:rPr lang="en-US" sz="2000" dirty="0" err="1">
                  <a:solidFill>
                    <a:srgbClr val="231F20"/>
                  </a:solidFill>
                  <a:latin typeface="Aileron"/>
                </a:rPr>
                <a:t>tulang</a:t>
              </a:r>
              <a:r>
                <a:rPr lang="en-US" sz="2000" dirty="0">
                  <a:solidFill>
                    <a:srgbClr val="231F20"/>
                  </a:solidFill>
                  <a:latin typeface="Aileron"/>
                </a:rPr>
                <a:t> yang </a:t>
              </a:r>
              <a:r>
                <a:rPr lang="en-US" sz="2000" dirty="0" err="1">
                  <a:solidFill>
                    <a:srgbClr val="231F20"/>
                  </a:solidFill>
                  <a:latin typeface="Aileron"/>
                </a:rPr>
                <a:t>patah</a:t>
              </a:r>
              <a:r>
                <a:rPr lang="en-US" sz="2000" dirty="0">
                  <a:solidFill>
                    <a:srgbClr val="231F20"/>
                  </a:solidFill>
                  <a:latin typeface="Aileron"/>
                </a:rPr>
                <a:t> </a:t>
              </a:r>
              <a:r>
                <a:rPr lang="en-US" sz="2000" dirty="0" err="1">
                  <a:solidFill>
                    <a:srgbClr val="231F20"/>
                  </a:solidFill>
                  <a:latin typeface="Aileron"/>
                </a:rPr>
                <a:t>beralih</a:t>
              </a:r>
              <a:r>
                <a:rPr lang="en-US" sz="2000" dirty="0">
                  <a:solidFill>
                    <a:srgbClr val="231F20"/>
                  </a:solidFill>
                  <a:latin typeface="Aileron"/>
                </a:rPr>
                <a:t> </a:t>
              </a:r>
              <a:r>
                <a:rPr lang="en-US" sz="2000" dirty="0" err="1">
                  <a:solidFill>
                    <a:srgbClr val="231F20"/>
                  </a:solidFill>
                  <a:latin typeface="Aileron"/>
                </a:rPr>
                <a:t>dari</a:t>
              </a:r>
              <a:r>
                <a:rPr lang="en-US" sz="2000" dirty="0">
                  <a:solidFill>
                    <a:srgbClr val="231F20"/>
                  </a:solidFill>
                  <a:latin typeface="Aileron"/>
                </a:rPr>
                <a:t> </a:t>
              </a:r>
              <a:r>
                <a:rPr lang="en-US" sz="2000" dirty="0" err="1">
                  <a:solidFill>
                    <a:srgbClr val="231F20"/>
                  </a:solidFill>
                  <a:latin typeface="Aileron"/>
                </a:rPr>
                <a:t>posisi</a:t>
              </a:r>
              <a:r>
                <a:rPr lang="en-US" sz="2000" dirty="0">
                  <a:solidFill>
                    <a:srgbClr val="231F20"/>
                  </a:solidFill>
                  <a:latin typeface="Aileron"/>
                </a:rPr>
                <a:t> </a:t>
              </a:r>
              <a:r>
                <a:rPr lang="en-US" sz="2000" dirty="0" err="1">
                  <a:solidFill>
                    <a:srgbClr val="231F20"/>
                  </a:solidFill>
                  <a:latin typeface="Aileron"/>
                </a:rPr>
                <a:t>asalnya.Tulang</a:t>
              </a:r>
              <a:r>
                <a:rPr lang="en-US" sz="2000" dirty="0">
                  <a:solidFill>
                    <a:srgbClr val="231F20"/>
                  </a:solidFill>
                  <a:latin typeface="Aileron"/>
                </a:rPr>
                <a:t> yang </a:t>
              </a:r>
              <a:r>
                <a:rPr lang="en-US" sz="2000" dirty="0" err="1">
                  <a:solidFill>
                    <a:srgbClr val="231F20"/>
                  </a:solidFill>
                  <a:latin typeface="Aileron"/>
                </a:rPr>
                <a:t>terselisih</a:t>
              </a:r>
              <a:r>
                <a:rPr lang="en-US" sz="2000" dirty="0">
                  <a:solidFill>
                    <a:srgbClr val="231F20"/>
                  </a:solidFill>
                  <a:latin typeface="Aileron"/>
                </a:rPr>
                <a:t> </a:t>
              </a:r>
              <a:r>
                <a:rPr lang="en-US" sz="2000" dirty="0" err="1">
                  <a:solidFill>
                    <a:srgbClr val="231F20"/>
                  </a:solidFill>
                  <a:latin typeface="Aileron"/>
                </a:rPr>
                <a:t>menyebabkan</a:t>
              </a:r>
              <a:r>
                <a:rPr lang="en-US" sz="2000" dirty="0">
                  <a:solidFill>
                    <a:srgbClr val="231F20"/>
                  </a:solidFill>
                  <a:latin typeface="Aileron"/>
                </a:rPr>
                <a:t> </a:t>
              </a:r>
              <a:r>
                <a:rPr lang="en-US" sz="2000" dirty="0" err="1">
                  <a:solidFill>
                    <a:srgbClr val="231F20"/>
                  </a:solidFill>
                  <a:latin typeface="Aileron"/>
                </a:rPr>
                <a:t>angulasi</a:t>
              </a:r>
              <a:r>
                <a:rPr lang="en-US" sz="2000" dirty="0">
                  <a:solidFill>
                    <a:srgbClr val="231F20"/>
                  </a:solidFill>
                  <a:latin typeface="Aileron"/>
                </a:rPr>
                <a:t> dan </a:t>
              </a:r>
              <a:r>
                <a:rPr lang="en-US" sz="2000" dirty="0" err="1">
                  <a:solidFill>
                    <a:srgbClr val="231F20"/>
                  </a:solidFill>
                  <a:latin typeface="Aileron"/>
                </a:rPr>
                <a:t>kecacatan</a:t>
              </a:r>
              <a:r>
                <a:rPr lang="en-US" sz="2000" dirty="0">
                  <a:solidFill>
                    <a:srgbClr val="231F20"/>
                  </a:solidFill>
                  <a:latin typeface="Aileron"/>
                </a:rPr>
                <a:t> pada </a:t>
              </a:r>
              <a:r>
                <a:rPr lang="en-US" sz="2000" dirty="0" err="1">
                  <a:solidFill>
                    <a:srgbClr val="231F20"/>
                  </a:solidFill>
                  <a:latin typeface="Aileron"/>
                </a:rPr>
                <a:t>tulang</a:t>
              </a:r>
              <a:r>
                <a:rPr lang="en-US" sz="2000" dirty="0">
                  <a:solidFill>
                    <a:srgbClr val="231F20"/>
                  </a:solidFill>
                  <a:latin typeface="Aileron"/>
                </a:rPr>
                <a:t> yang </a:t>
              </a:r>
              <a:r>
                <a:rPr lang="en-US" sz="2000" dirty="0" err="1">
                  <a:solidFill>
                    <a:srgbClr val="231F20"/>
                  </a:solidFill>
                  <a:latin typeface="Aileron"/>
                </a:rPr>
                <a:t>terlibat.Ia</a:t>
              </a:r>
              <a:r>
                <a:rPr lang="en-US" sz="2000" dirty="0">
                  <a:solidFill>
                    <a:srgbClr val="231F20"/>
                  </a:solidFill>
                  <a:latin typeface="Aileron"/>
                </a:rPr>
                <a:t> juga </a:t>
              </a:r>
              <a:r>
                <a:rPr lang="en-US" sz="2000" dirty="0" err="1">
                  <a:solidFill>
                    <a:srgbClr val="231F20"/>
                  </a:solidFill>
                  <a:latin typeface="Aileron"/>
                </a:rPr>
                <a:t>boleh</a:t>
              </a:r>
              <a:r>
                <a:rPr lang="en-US" sz="2000" dirty="0">
                  <a:solidFill>
                    <a:srgbClr val="231F20"/>
                  </a:solidFill>
                  <a:latin typeface="Aileron"/>
                </a:rPr>
                <a:t> </a:t>
              </a:r>
              <a:r>
                <a:rPr lang="en-US" sz="2000" dirty="0" err="1">
                  <a:solidFill>
                    <a:srgbClr val="231F20"/>
                  </a:solidFill>
                  <a:latin typeface="Aileron"/>
                </a:rPr>
                <a:t>menyebabkan</a:t>
              </a:r>
              <a:r>
                <a:rPr lang="en-US" sz="2000" dirty="0">
                  <a:solidFill>
                    <a:srgbClr val="231F20"/>
                  </a:solidFill>
                  <a:latin typeface="Aileron"/>
                </a:rPr>
                <a:t> </a:t>
              </a:r>
              <a:r>
                <a:rPr lang="en-US" sz="2000" dirty="0" err="1">
                  <a:solidFill>
                    <a:srgbClr val="231F20"/>
                  </a:solidFill>
                  <a:latin typeface="Aileron"/>
                </a:rPr>
                <a:t>kecederaan</a:t>
              </a:r>
              <a:r>
                <a:rPr lang="en-US" sz="2000" dirty="0">
                  <a:solidFill>
                    <a:srgbClr val="231F20"/>
                  </a:solidFill>
                  <a:latin typeface="Aileron"/>
                </a:rPr>
                <a:t> pada </a:t>
              </a:r>
              <a:r>
                <a:rPr lang="en-US" sz="2000" dirty="0" err="1">
                  <a:solidFill>
                    <a:srgbClr val="231F20"/>
                  </a:solidFill>
                  <a:latin typeface="Aileron"/>
                </a:rPr>
                <a:t>salur</a:t>
              </a:r>
              <a:r>
                <a:rPr lang="en-US" sz="2000" dirty="0">
                  <a:solidFill>
                    <a:srgbClr val="231F20"/>
                  </a:solidFill>
                  <a:latin typeface="Aileron"/>
                </a:rPr>
                <a:t> </a:t>
              </a:r>
              <a:r>
                <a:rPr lang="en-US" sz="2000" dirty="0" err="1">
                  <a:solidFill>
                    <a:srgbClr val="231F20"/>
                  </a:solidFill>
                  <a:latin typeface="Aileron"/>
                </a:rPr>
                <a:t>darah</a:t>
              </a:r>
              <a:r>
                <a:rPr lang="en-US" sz="2000" dirty="0">
                  <a:solidFill>
                    <a:srgbClr val="231F20"/>
                  </a:solidFill>
                  <a:latin typeface="Aileron"/>
                </a:rPr>
                <a:t> </a:t>
              </a:r>
              <a:r>
                <a:rPr lang="en-US" sz="2000" dirty="0" err="1">
                  <a:solidFill>
                    <a:srgbClr val="231F20"/>
                  </a:solidFill>
                  <a:latin typeface="Aileron"/>
                </a:rPr>
                <a:t>utama</a:t>
              </a:r>
              <a:r>
                <a:rPr lang="en-US" sz="2000" dirty="0">
                  <a:solidFill>
                    <a:srgbClr val="231F20"/>
                  </a:solidFill>
                  <a:latin typeface="Aileron"/>
                </a:rPr>
                <a:t> dan </a:t>
              </a:r>
              <a:r>
                <a:rPr lang="en-US" sz="2000" dirty="0" err="1">
                  <a:solidFill>
                    <a:srgbClr val="231F20"/>
                  </a:solidFill>
                  <a:latin typeface="Aileron"/>
                </a:rPr>
                <a:t>saraf</a:t>
              </a:r>
              <a:r>
                <a:rPr lang="en-US" sz="2000" dirty="0">
                  <a:solidFill>
                    <a:srgbClr val="231F20"/>
                  </a:solidFill>
                  <a:latin typeface="Aileron"/>
                </a:rPr>
                <a:t> di </a:t>
              </a:r>
              <a:r>
                <a:rPr lang="en-US" sz="2000" dirty="0" err="1">
                  <a:solidFill>
                    <a:srgbClr val="231F20"/>
                  </a:solidFill>
                  <a:latin typeface="Aileron"/>
                </a:rPr>
                <a:t>sekelilingnya</a:t>
              </a:r>
              <a:r>
                <a:rPr lang="en-US" sz="2000" dirty="0">
                  <a:solidFill>
                    <a:srgbClr val="231F20"/>
                  </a:solidFill>
                  <a:latin typeface="Aileron"/>
                </a:rPr>
                <a:t>.</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1152867" y="2028337"/>
            <a:ext cx="2282006" cy="2604720"/>
          </a:xfrm>
          <a:custGeom>
            <a:avLst/>
            <a:gdLst/>
            <a:ahLst/>
            <a:cxnLst/>
            <a:rect l="l" t="t" r="r" b="b"/>
            <a:pathLst>
              <a:path w="2282006" h="2604720">
                <a:moveTo>
                  <a:pt x="0" y="0"/>
                </a:moveTo>
                <a:lnTo>
                  <a:pt x="2282006" y="0"/>
                </a:lnTo>
                <a:lnTo>
                  <a:pt x="2282006" y="2604720"/>
                </a:lnTo>
                <a:lnTo>
                  <a:pt x="0" y="2604720"/>
                </a:lnTo>
                <a:lnTo>
                  <a:pt x="0" y="0"/>
                </a:lnTo>
                <a:close/>
              </a:path>
            </a:pathLst>
          </a:custGeom>
          <a:blipFill>
            <a:blip r:embed="rId3"/>
            <a:stretch>
              <a:fillRect t="-3945" b="-9623"/>
            </a:stretch>
          </a:blipFill>
        </p:spPr>
      </p:sp>
      <p:sp>
        <p:nvSpPr>
          <p:cNvPr id="4" name="Freeform 4"/>
          <p:cNvSpPr/>
          <p:nvPr/>
        </p:nvSpPr>
        <p:spPr>
          <a:xfrm>
            <a:off x="681534" y="5395373"/>
            <a:ext cx="3224673" cy="2137391"/>
          </a:xfrm>
          <a:custGeom>
            <a:avLst/>
            <a:gdLst/>
            <a:ahLst/>
            <a:cxnLst/>
            <a:rect l="l" t="t" r="r" b="b"/>
            <a:pathLst>
              <a:path w="3224673" h="2137391">
                <a:moveTo>
                  <a:pt x="0" y="0"/>
                </a:moveTo>
                <a:lnTo>
                  <a:pt x="3224673" y="0"/>
                </a:lnTo>
                <a:lnTo>
                  <a:pt x="3224673" y="2137392"/>
                </a:lnTo>
                <a:lnTo>
                  <a:pt x="0" y="2137392"/>
                </a:lnTo>
                <a:lnTo>
                  <a:pt x="0" y="0"/>
                </a:lnTo>
                <a:close/>
              </a:path>
            </a:pathLst>
          </a:custGeom>
          <a:blipFill>
            <a:blip r:embed="rId4"/>
            <a:stretch>
              <a:fillRect/>
            </a:stretch>
          </a:blipFill>
        </p:spPr>
      </p:sp>
      <p:sp>
        <p:nvSpPr>
          <p:cNvPr id="5" name="Freeform 5"/>
          <p:cNvSpPr/>
          <p:nvPr/>
        </p:nvSpPr>
        <p:spPr>
          <a:xfrm>
            <a:off x="12843435" y="6059006"/>
            <a:ext cx="3774716" cy="2947517"/>
          </a:xfrm>
          <a:custGeom>
            <a:avLst/>
            <a:gdLst/>
            <a:ahLst/>
            <a:cxnLst/>
            <a:rect l="l" t="t" r="r" b="b"/>
            <a:pathLst>
              <a:path w="3774716" h="2947517">
                <a:moveTo>
                  <a:pt x="0" y="0"/>
                </a:moveTo>
                <a:lnTo>
                  <a:pt x="3774716" y="0"/>
                </a:lnTo>
                <a:lnTo>
                  <a:pt x="3774716" y="2947517"/>
                </a:lnTo>
                <a:lnTo>
                  <a:pt x="0" y="2947517"/>
                </a:lnTo>
                <a:lnTo>
                  <a:pt x="0" y="0"/>
                </a:lnTo>
                <a:close/>
              </a:path>
            </a:pathLst>
          </a:custGeom>
          <a:blipFill>
            <a:blip r:embed="rId5"/>
            <a:stretch>
              <a:fillRect b="-9769"/>
            </a:stretch>
          </a:blipFill>
        </p:spPr>
      </p:sp>
      <p:sp>
        <p:nvSpPr>
          <p:cNvPr id="6" name="Freeform 6"/>
          <p:cNvSpPr/>
          <p:nvPr/>
        </p:nvSpPr>
        <p:spPr>
          <a:xfrm>
            <a:off x="3906207" y="7814387"/>
            <a:ext cx="4140256" cy="2294988"/>
          </a:xfrm>
          <a:custGeom>
            <a:avLst/>
            <a:gdLst/>
            <a:ahLst/>
            <a:cxnLst/>
            <a:rect l="l" t="t" r="r" b="b"/>
            <a:pathLst>
              <a:path w="4140256" h="2294988">
                <a:moveTo>
                  <a:pt x="0" y="0"/>
                </a:moveTo>
                <a:lnTo>
                  <a:pt x="4140256" y="0"/>
                </a:lnTo>
                <a:lnTo>
                  <a:pt x="4140256" y="2294988"/>
                </a:lnTo>
                <a:lnTo>
                  <a:pt x="0" y="2294988"/>
                </a:lnTo>
                <a:lnTo>
                  <a:pt x="0" y="0"/>
                </a:lnTo>
                <a:close/>
              </a:path>
            </a:pathLst>
          </a:custGeom>
          <a:blipFill>
            <a:blip r:embed="rId6"/>
            <a:stretch>
              <a:fillRect r="-5421"/>
            </a:stretch>
          </a:blipFill>
        </p:spPr>
      </p:sp>
      <p:sp>
        <p:nvSpPr>
          <p:cNvPr id="7" name="Freeform 7"/>
          <p:cNvSpPr/>
          <p:nvPr/>
        </p:nvSpPr>
        <p:spPr>
          <a:xfrm>
            <a:off x="12843435" y="2377508"/>
            <a:ext cx="3852990" cy="3017865"/>
          </a:xfrm>
          <a:custGeom>
            <a:avLst/>
            <a:gdLst/>
            <a:ahLst/>
            <a:cxnLst/>
            <a:rect l="l" t="t" r="r" b="b"/>
            <a:pathLst>
              <a:path w="3852990" h="3017865">
                <a:moveTo>
                  <a:pt x="0" y="0"/>
                </a:moveTo>
                <a:lnTo>
                  <a:pt x="3852990" y="0"/>
                </a:lnTo>
                <a:lnTo>
                  <a:pt x="3852990" y="3017865"/>
                </a:lnTo>
                <a:lnTo>
                  <a:pt x="0" y="3017865"/>
                </a:lnTo>
                <a:lnTo>
                  <a:pt x="0" y="0"/>
                </a:lnTo>
                <a:close/>
              </a:path>
            </a:pathLst>
          </a:custGeom>
          <a:blipFill>
            <a:blip r:embed="rId7"/>
            <a:stretch>
              <a:fillRect l="-32850" t="-12180" r="-23850"/>
            </a:stretch>
          </a:blipFill>
        </p:spPr>
      </p:sp>
      <p:sp>
        <p:nvSpPr>
          <p:cNvPr id="8" name="Freeform 8"/>
          <p:cNvSpPr/>
          <p:nvPr/>
        </p:nvSpPr>
        <p:spPr>
          <a:xfrm flipH="1">
            <a:off x="3561535" y="2725676"/>
            <a:ext cx="986809" cy="1157239"/>
          </a:xfrm>
          <a:custGeom>
            <a:avLst/>
            <a:gdLst/>
            <a:ahLst/>
            <a:cxnLst/>
            <a:rect l="l" t="t" r="r" b="b"/>
            <a:pathLst>
              <a:path w="986809" h="1157239">
                <a:moveTo>
                  <a:pt x="986809" y="0"/>
                </a:moveTo>
                <a:lnTo>
                  <a:pt x="0" y="0"/>
                </a:lnTo>
                <a:lnTo>
                  <a:pt x="0" y="1157239"/>
                </a:lnTo>
                <a:lnTo>
                  <a:pt x="986809" y="1157239"/>
                </a:lnTo>
                <a:lnTo>
                  <a:pt x="98680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4672169" y="2586246"/>
            <a:ext cx="4536616" cy="1296670"/>
          </a:xfrm>
          <a:prstGeom prst="rect">
            <a:avLst/>
          </a:prstGeom>
        </p:spPr>
        <p:txBody>
          <a:bodyPr lIns="0" tIns="0" rIns="0" bIns="0" rtlCol="0" anchor="t">
            <a:spAutoFit/>
          </a:bodyPr>
          <a:lstStyle/>
          <a:p>
            <a:pPr>
              <a:lnSpc>
                <a:spcPts val="5180"/>
              </a:lnSpc>
            </a:pPr>
            <a:r>
              <a:rPr lang="en-US" sz="3700">
                <a:solidFill>
                  <a:srgbClr val="000000"/>
                </a:solidFill>
                <a:latin typeface="Aileron Bold"/>
              </a:rPr>
              <a:t>CERVICAL - TULANG LEHER</a:t>
            </a:r>
          </a:p>
        </p:txBody>
      </p:sp>
      <p:sp>
        <p:nvSpPr>
          <p:cNvPr id="10" name="TextBox 10"/>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KEPATAHAN YANG MENGANCAM NYAWA</a:t>
            </a:r>
          </a:p>
        </p:txBody>
      </p:sp>
      <p:sp>
        <p:nvSpPr>
          <p:cNvPr id="11" name="TextBox 11"/>
          <p:cNvSpPr txBox="1"/>
          <p:nvPr/>
        </p:nvSpPr>
        <p:spPr>
          <a:xfrm>
            <a:off x="6912926" y="3883929"/>
            <a:ext cx="4318592" cy="1296670"/>
          </a:xfrm>
          <a:prstGeom prst="rect">
            <a:avLst/>
          </a:prstGeom>
        </p:spPr>
        <p:txBody>
          <a:bodyPr lIns="0" tIns="0" rIns="0" bIns="0" rtlCol="0" anchor="t">
            <a:spAutoFit/>
          </a:bodyPr>
          <a:lstStyle/>
          <a:p>
            <a:pPr algn="r">
              <a:lnSpc>
                <a:spcPts val="5179"/>
              </a:lnSpc>
            </a:pPr>
            <a:r>
              <a:rPr lang="en-US" sz="3699">
                <a:solidFill>
                  <a:srgbClr val="000000"/>
                </a:solidFill>
                <a:latin typeface="Aileron Bold"/>
              </a:rPr>
              <a:t>TULANG BELAKANG</a:t>
            </a:r>
          </a:p>
        </p:txBody>
      </p:sp>
      <p:sp>
        <p:nvSpPr>
          <p:cNvPr id="12" name="TextBox 12"/>
          <p:cNvSpPr txBox="1"/>
          <p:nvPr/>
        </p:nvSpPr>
        <p:spPr>
          <a:xfrm>
            <a:off x="4893016" y="5809249"/>
            <a:ext cx="5515735" cy="1296670"/>
          </a:xfrm>
          <a:prstGeom prst="rect">
            <a:avLst/>
          </a:prstGeom>
        </p:spPr>
        <p:txBody>
          <a:bodyPr lIns="0" tIns="0" rIns="0" bIns="0" rtlCol="0" anchor="t">
            <a:spAutoFit/>
          </a:bodyPr>
          <a:lstStyle/>
          <a:p>
            <a:pPr>
              <a:lnSpc>
                <a:spcPts val="5179"/>
              </a:lnSpc>
            </a:pPr>
            <a:r>
              <a:rPr lang="en-US" sz="3699">
                <a:solidFill>
                  <a:srgbClr val="000000"/>
                </a:solidFill>
                <a:latin typeface="Aileron Bold"/>
              </a:rPr>
              <a:t>TULANG PINGGUL (PELVIS)</a:t>
            </a:r>
          </a:p>
        </p:txBody>
      </p:sp>
      <p:sp>
        <p:nvSpPr>
          <p:cNvPr id="13" name="TextBox 13"/>
          <p:cNvSpPr txBox="1"/>
          <p:nvPr/>
        </p:nvSpPr>
        <p:spPr>
          <a:xfrm>
            <a:off x="8895548" y="6423136"/>
            <a:ext cx="3140157" cy="1296670"/>
          </a:xfrm>
          <a:prstGeom prst="rect">
            <a:avLst/>
          </a:prstGeom>
        </p:spPr>
        <p:txBody>
          <a:bodyPr lIns="0" tIns="0" rIns="0" bIns="0" rtlCol="0" anchor="t">
            <a:spAutoFit/>
          </a:bodyPr>
          <a:lstStyle/>
          <a:p>
            <a:pPr algn="r">
              <a:lnSpc>
                <a:spcPts val="5179"/>
              </a:lnSpc>
            </a:pPr>
            <a:r>
              <a:rPr lang="en-US" sz="3699">
                <a:solidFill>
                  <a:srgbClr val="000000"/>
                </a:solidFill>
                <a:latin typeface="Aileron Bold"/>
              </a:rPr>
              <a:t>TULANG PAHA</a:t>
            </a:r>
          </a:p>
        </p:txBody>
      </p:sp>
      <p:sp>
        <p:nvSpPr>
          <p:cNvPr id="14" name="TextBox 14"/>
          <p:cNvSpPr txBox="1"/>
          <p:nvPr/>
        </p:nvSpPr>
        <p:spPr>
          <a:xfrm>
            <a:off x="9144000" y="8462488"/>
            <a:ext cx="2891705" cy="1296670"/>
          </a:xfrm>
          <a:prstGeom prst="rect">
            <a:avLst/>
          </a:prstGeom>
        </p:spPr>
        <p:txBody>
          <a:bodyPr lIns="0" tIns="0" rIns="0" bIns="0" rtlCol="0" anchor="t">
            <a:spAutoFit/>
          </a:bodyPr>
          <a:lstStyle/>
          <a:p>
            <a:pPr algn="just">
              <a:lnSpc>
                <a:spcPts val="5179"/>
              </a:lnSpc>
            </a:pPr>
            <a:r>
              <a:rPr lang="en-US" sz="3699">
                <a:solidFill>
                  <a:srgbClr val="000000"/>
                </a:solidFill>
                <a:latin typeface="Aileron Bold"/>
              </a:rPr>
              <a:t>TULANG RUSUK</a:t>
            </a:r>
          </a:p>
        </p:txBody>
      </p:sp>
      <p:sp>
        <p:nvSpPr>
          <p:cNvPr id="15" name="Freeform 15"/>
          <p:cNvSpPr/>
          <p:nvPr/>
        </p:nvSpPr>
        <p:spPr>
          <a:xfrm>
            <a:off x="11542301" y="3960129"/>
            <a:ext cx="986809" cy="1157239"/>
          </a:xfrm>
          <a:custGeom>
            <a:avLst/>
            <a:gdLst/>
            <a:ahLst/>
            <a:cxnLst/>
            <a:rect l="l" t="t" r="r" b="b"/>
            <a:pathLst>
              <a:path w="986809" h="1157239">
                <a:moveTo>
                  <a:pt x="0" y="0"/>
                </a:moveTo>
                <a:lnTo>
                  <a:pt x="986809" y="0"/>
                </a:lnTo>
                <a:lnTo>
                  <a:pt x="986809" y="1157239"/>
                </a:lnTo>
                <a:lnTo>
                  <a:pt x="0" y="1157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flipH="1">
            <a:off x="3906207" y="5885449"/>
            <a:ext cx="986809" cy="1157239"/>
          </a:xfrm>
          <a:custGeom>
            <a:avLst/>
            <a:gdLst/>
            <a:ahLst/>
            <a:cxnLst/>
            <a:rect l="l" t="t" r="r" b="b"/>
            <a:pathLst>
              <a:path w="986809" h="1157239">
                <a:moveTo>
                  <a:pt x="986809" y="0"/>
                </a:moveTo>
                <a:lnTo>
                  <a:pt x="0" y="0"/>
                </a:lnTo>
                <a:lnTo>
                  <a:pt x="0" y="1157239"/>
                </a:lnTo>
                <a:lnTo>
                  <a:pt x="986809" y="1157239"/>
                </a:lnTo>
                <a:lnTo>
                  <a:pt x="98680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2350030" y="6657148"/>
            <a:ext cx="986809" cy="1157239"/>
          </a:xfrm>
          <a:custGeom>
            <a:avLst/>
            <a:gdLst/>
            <a:ahLst/>
            <a:cxnLst/>
            <a:rect l="l" t="t" r="r" b="b"/>
            <a:pathLst>
              <a:path w="986809" h="1157239">
                <a:moveTo>
                  <a:pt x="0" y="0"/>
                </a:moveTo>
                <a:lnTo>
                  <a:pt x="986810" y="0"/>
                </a:lnTo>
                <a:lnTo>
                  <a:pt x="986810" y="1157239"/>
                </a:lnTo>
                <a:lnTo>
                  <a:pt x="0" y="1157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flipH="1">
            <a:off x="8046463" y="8570303"/>
            <a:ext cx="986809" cy="1157239"/>
          </a:xfrm>
          <a:custGeom>
            <a:avLst/>
            <a:gdLst/>
            <a:ahLst/>
            <a:cxnLst/>
            <a:rect l="l" t="t" r="r" b="b"/>
            <a:pathLst>
              <a:path w="986809" h="1157239">
                <a:moveTo>
                  <a:pt x="986810" y="0"/>
                </a:moveTo>
                <a:lnTo>
                  <a:pt x="0" y="0"/>
                </a:lnTo>
                <a:lnTo>
                  <a:pt x="0" y="1157240"/>
                </a:lnTo>
                <a:lnTo>
                  <a:pt x="986810" y="1157240"/>
                </a:lnTo>
                <a:lnTo>
                  <a:pt x="98681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RAWATAN KECEMASAN</a:t>
            </a:r>
          </a:p>
        </p:txBody>
      </p:sp>
      <p:sp>
        <p:nvSpPr>
          <p:cNvPr id="4" name="TextBox 4"/>
          <p:cNvSpPr txBox="1"/>
          <p:nvPr/>
        </p:nvSpPr>
        <p:spPr>
          <a:xfrm>
            <a:off x="1028700" y="2814030"/>
            <a:ext cx="15904983" cy="4582740"/>
          </a:xfrm>
          <a:prstGeom prst="rect">
            <a:avLst/>
          </a:prstGeom>
        </p:spPr>
        <p:txBody>
          <a:bodyPr lIns="0" tIns="0" rIns="0" bIns="0" rtlCol="0" anchor="t">
            <a:spAutoFit/>
          </a:bodyPr>
          <a:lstStyle/>
          <a:p>
            <a:pPr marL="799301" lvl="1" indent="-399650" algn="just">
              <a:lnSpc>
                <a:spcPts val="5183"/>
              </a:lnSpc>
              <a:buFont typeface="Arial"/>
              <a:buChar char="•"/>
            </a:pPr>
            <a:r>
              <a:rPr lang="en-US" sz="3702">
                <a:solidFill>
                  <a:srgbClr val="000000"/>
                </a:solidFill>
                <a:latin typeface="Aileron"/>
              </a:rPr>
              <a:t>Menilai keadaan mangsa di tempat kejadian dan diletakkan di tempat yang selamat;</a:t>
            </a:r>
          </a:p>
          <a:p>
            <a:pPr algn="just">
              <a:lnSpc>
                <a:spcPts val="5183"/>
              </a:lnSpc>
            </a:pPr>
            <a:endParaRPr lang="en-US" sz="3702">
              <a:solidFill>
                <a:srgbClr val="000000"/>
              </a:solidFill>
              <a:latin typeface="Aileron"/>
            </a:endParaRPr>
          </a:p>
          <a:p>
            <a:pPr marL="799301" lvl="1" indent="-399650" algn="just">
              <a:lnSpc>
                <a:spcPts val="5183"/>
              </a:lnSpc>
              <a:buFont typeface="Arial"/>
              <a:buChar char="•"/>
            </a:pPr>
            <a:r>
              <a:rPr lang="en-US" sz="3702">
                <a:solidFill>
                  <a:srgbClr val="000000"/>
                </a:solidFill>
                <a:latin typeface="Aileron"/>
              </a:rPr>
              <a:t>Kawal pendarahan menggunakan </a:t>
            </a:r>
            <a:r>
              <a:rPr lang="en-US" sz="3702">
                <a:solidFill>
                  <a:srgbClr val="000000"/>
                </a:solidFill>
                <a:latin typeface="Aileron Italics"/>
              </a:rPr>
              <a:t>bandage;</a:t>
            </a:r>
          </a:p>
          <a:p>
            <a:pPr algn="just">
              <a:lnSpc>
                <a:spcPts val="5183"/>
              </a:lnSpc>
            </a:pPr>
            <a:endParaRPr lang="en-US" sz="3702">
              <a:solidFill>
                <a:srgbClr val="000000"/>
              </a:solidFill>
              <a:latin typeface="Aileron Italics"/>
            </a:endParaRPr>
          </a:p>
          <a:p>
            <a:pPr marL="799301" lvl="1" indent="-399650" algn="just">
              <a:lnSpc>
                <a:spcPts val="5183"/>
              </a:lnSpc>
              <a:buFont typeface="Arial"/>
              <a:buChar char="•"/>
            </a:pPr>
            <a:r>
              <a:rPr lang="en-US" sz="3702">
                <a:solidFill>
                  <a:srgbClr val="000000"/>
                </a:solidFill>
                <a:latin typeface="Aileron"/>
              </a:rPr>
              <a:t>Meminimumkan pergerakan anggota yang cedera – memasang s</a:t>
            </a:r>
            <a:r>
              <a:rPr lang="en-US" sz="3702">
                <a:solidFill>
                  <a:srgbClr val="000000"/>
                </a:solidFill>
                <a:latin typeface="Aileron Italics"/>
              </a:rPr>
              <a:t>plint/ spinal board.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TANDA DAN GEJALA KEPATAHAN </a:t>
            </a:r>
          </a:p>
        </p:txBody>
      </p:sp>
      <p:sp>
        <p:nvSpPr>
          <p:cNvPr id="4" name="TextBox 4"/>
          <p:cNvSpPr txBox="1"/>
          <p:nvPr/>
        </p:nvSpPr>
        <p:spPr>
          <a:xfrm>
            <a:off x="1028700" y="2126182"/>
            <a:ext cx="15119962" cy="6757195"/>
          </a:xfrm>
          <a:prstGeom prst="rect">
            <a:avLst/>
          </a:prstGeom>
        </p:spPr>
        <p:txBody>
          <a:bodyPr lIns="0" tIns="0" rIns="0" bIns="0" rtlCol="0" anchor="t">
            <a:spAutoFit/>
          </a:bodyPr>
          <a:lstStyle/>
          <a:p>
            <a:pPr marL="694917" lvl="1" indent="-347459">
              <a:lnSpc>
                <a:spcPts val="4506"/>
              </a:lnSpc>
              <a:buFont typeface="Arial"/>
              <a:buChar char="•"/>
            </a:pPr>
            <a:r>
              <a:rPr lang="en-US" sz="3218">
                <a:solidFill>
                  <a:srgbClr val="000000"/>
                </a:solidFill>
                <a:latin typeface="Aileron Bold"/>
              </a:rPr>
              <a:t>KESAKITAN</a:t>
            </a:r>
          </a:p>
          <a:p>
            <a:pPr marL="1389835" lvl="2" indent="-463278">
              <a:lnSpc>
                <a:spcPts val="4506"/>
              </a:lnSpc>
              <a:buFont typeface="Arial"/>
              <a:buChar char="⚬"/>
            </a:pPr>
            <a:r>
              <a:rPr lang="en-US" sz="3218">
                <a:solidFill>
                  <a:srgbClr val="000000"/>
                </a:solidFill>
                <a:latin typeface="Aileron"/>
              </a:rPr>
              <a:t>Sakit di tempat yang cedera &amp; bertambah sakit apabila ada pergerakan.</a:t>
            </a:r>
          </a:p>
          <a:p>
            <a:pPr>
              <a:lnSpc>
                <a:spcPts val="1338"/>
              </a:lnSpc>
            </a:pPr>
            <a:endParaRPr lang="en-US" sz="3218">
              <a:solidFill>
                <a:srgbClr val="000000"/>
              </a:solidFill>
              <a:latin typeface="Aileron"/>
            </a:endParaRPr>
          </a:p>
          <a:p>
            <a:pPr marL="694917" lvl="1" indent="-347459">
              <a:lnSpc>
                <a:spcPts val="4506"/>
              </a:lnSpc>
              <a:buFont typeface="Arial"/>
              <a:buChar char="•"/>
            </a:pPr>
            <a:r>
              <a:rPr lang="en-US" sz="3218">
                <a:solidFill>
                  <a:srgbClr val="000000"/>
                </a:solidFill>
                <a:latin typeface="Aileron Bold"/>
              </a:rPr>
              <a:t>KEBENGKAKAN</a:t>
            </a:r>
          </a:p>
          <a:p>
            <a:pPr marL="1389835" lvl="2" indent="-463278">
              <a:lnSpc>
                <a:spcPts val="4506"/>
              </a:lnSpc>
              <a:buFont typeface="Arial"/>
              <a:buChar char="⚬"/>
            </a:pPr>
            <a:r>
              <a:rPr lang="en-US" sz="3218">
                <a:solidFill>
                  <a:srgbClr val="000000"/>
                </a:solidFill>
                <a:latin typeface="Aileron"/>
              </a:rPr>
              <a:t>Pengumpulan darah dalam tisu disebabkan oleh pendarahan akibat kepatahan tulang.</a:t>
            </a:r>
          </a:p>
          <a:p>
            <a:pPr>
              <a:lnSpc>
                <a:spcPts val="1338"/>
              </a:lnSpc>
            </a:pPr>
            <a:endParaRPr lang="en-US" sz="3218">
              <a:solidFill>
                <a:srgbClr val="000000"/>
              </a:solidFill>
              <a:latin typeface="Aileron"/>
            </a:endParaRPr>
          </a:p>
          <a:p>
            <a:pPr marL="694917" lvl="1" indent="-347459">
              <a:lnSpc>
                <a:spcPts val="4506"/>
              </a:lnSpc>
              <a:buFont typeface="Arial"/>
              <a:buChar char="•"/>
            </a:pPr>
            <a:r>
              <a:rPr lang="en-US" sz="3218">
                <a:solidFill>
                  <a:srgbClr val="000000"/>
                </a:solidFill>
                <a:latin typeface="Aileron Bold"/>
              </a:rPr>
              <a:t>PERUBAHAN WARNA KULIT</a:t>
            </a:r>
          </a:p>
          <a:p>
            <a:pPr marL="1389835" lvl="2" indent="-463278">
              <a:lnSpc>
                <a:spcPts val="4506"/>
              </a:lnSpc>
              <a:buFont typeface="Arial"/>
              <a:buChar char="⚬"/>
            </a:pPr>
            <a:r>
              <a:rPr lang="en-US" sz="3218">
                <a:solidFill>
                  <a:srgbClr val="000000"/>
                </a:solidFill>
                <a:latin typeface="Aileron"/>
              </a:rPr>
              <a:t>Kulit bertukar warna kepada kebiru – biruan kerana tulang yang patah akan mencederakan tisu yang hampir dengan kulit.</a:t>
            </a:r>
          </a:p>
          <a:p>
            <a:pPr>
              <a:lnSpc>
                <a:spcPts val="1338"/>
              </a:lnSpc>
            </a:pPr>
            <a:endParaRPr lang="en-US" sz="3218">
              <a:solidFill>
                <a:srgbClr val="000000"/>
              </a:solidFill>
              <a:latin typeface="Aileron"/>
            </a:endParaRPr>
          </a:p>
          <a:p>
            <a:pPr marL="694917" lvl="1" indent="-347459">
              <a:lnSpc>
                <a:spcPts val="4506"/>
              </a:lnSpc>
              <a:buFont typeface="Arial"/>
              <a:buChar char="•"/>
            </a:pPr>
            <a:r>
              <a:rPr lang="en-US" sz="3218">
                <a:solidFill>
                  <a:srgbClr val="000000"/>
                </a:solidFill>
                <a:latin typeface="Aileron Bold"/>
              </a:rPr>
              <a:t>KECACATAN / PERGERAKAN LUAR BIASA</a:t>
            </a:r>
          </a:p>
          <a:p>
            <a:pPr marL="1389835" lvl="2" indent="-463278">
              <a:lnSpc>
                <a:spcPts val="4506"/>
              </a:lnSpc>
              <a:buFont typeface="Arial"/>
              <a:buChar char="⚬"/>
            </a:pPr>
            <a:r>
              <a:rPr lang="en-US" sz="3218">
                <a:solidFill>
                  <a:srgbClr val="000000"/>
                </a:solidFill>
                <a:latin typeface="Aileron"/>
              </a:rPr>
              <a:t>Pergerakan luar biasa pada anggota tubuh yang patah.</a:t>
            </a:r>
          </a:p>
          <a:p>
            <a:pPr algn="just">
              <a:lnSpc>
                <a:spcPts val="4506"/>
              </a:lnSpc>
            </a:pPr>
            <a:endParaRPr lang="en-US" sz="3218">
              <a:solidFill>
                <a:srgbClr val="000000"/>
              </a:solidFill>
              <a:latin typeface="Ailero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3" name="Group 3"/>
          <p:cNvGrpSpPr/>
          <p:nvPr/>
        </p:nvGrpSpPr>
        <p:grpSpPr>
          <a:xfrm>
            <a:off x="1536474" y="2162933"/>
            <a:ext cx="15215052" cy="7146694"/>
            <a:chOff x="0" y="0"/>
            <a:chExt cx="20286736" cy="9528925"/>
          </a:xfrm>
        </p:grpSpPr>
        <p:grpSp>
          <p:nvGrpSpPr>
            <p:cNvPr id="4" name="Group 4"/>
            <p:cNvGrpSpPr/>
            <p:nvPr/>
          </p:nvGrpSpPr>
          <p:grpSpPr>
            <a:xfrm>
              <a:off x="0" y="0"/>
              <a:ext cx="5739832" cy="9210541"/>
              <a:chOff x="0" y="0"/>
              <a:chExt cx="966614" cy="1551097"/>
            </a:xfrm>
          </p:grpSpPr>
          <p:sp>
            <p:nvSpPr>
              <p:cNvPr id="5" name="Freeform 5"/>
              <p:cNvSpPr/>
              <p:nvPr/>
            </p:nvSpPr>
            <p:spPr>
              <a:xfrm>
                <a:off x="0" y="0"/>
                <a:ext cx="966614" cy="1551097"/>
              </a:xfrm>
              <a:custGeom>
                <a:avLst/>
                <a:gdLst/>
                <a:ahLst/>
                <a:cxnLst/>
                <a:rect l="l" t="t" r="r" b="b"/>
                <a:pathLst>
                  <a:path w="966614" h="1551097">
                    <a:moveTo>
                      <a:pt x="94277" y="0"/>
                    </a:moveTo>
                    <a:lnTo>
                      <a:pt x="872337" y="0"/>
                    </a:lnTo>
                    <a:cubicBezTo>
                      <a:pt x="924405" y="0"/>
                      <a:pt x="966614" y="42209"/>
                      <a:pt x="966614" y="94277"/>
                    </a:cubicBezTo>
                    <a:lnTo>
                      <a:pt x="966614" y="1456820"/>
                    </a:lnTo>
                    <a:cubicBezTo>
                      <a:pt x="966614" y="1508888"/>
                      <a:pt x="924405" y="1551097"/>
                      <a:pt x="872337" y="1551097"/>
                    </a:cubicBezTo>
                    <a:lnTo>
                      <a:pt x="94277" y="1551097"/>
                    </a:lnTo>
                    <a:cubicBezTo>
                      <a:pt x="42209" y="1551097"/>
                      <a:pt x="0" y="1508888"/>
                      <a:pt x="0" y="1456820"/>
                    </a:cubicBezTo>
                    <a:lnTo>
                      <a:pt x="0" y="94277"/>
                    </a:lnTo>
                    <a:cubicBezTo>
                      <a:pt x="0" y="42209"/>
                      <a:pt x="42209" y="0"/>
                      <a:pt x="94277" y="0"/>
                    </a:cubicBezTo>
                    <a:close/>
                  </a:path>
                </a:pathLst>
              </a:custGeom>
              <a:solidFill>
                <a:srgbClr val="000000">
                  <a:alpha val="0"/>
                </a:srgbClr>
              </a:solidFill>
              <a:ln w="38100" cap="rnd">
                <a:solidFill>
                  <a:srgbClr val="000000"/>
                </a:solidFill>
                <a:prstDash val="solid"/>
                <a:round/>
              </a:ln>
            </p:spPr>
          </p:sp>
          <p:sp>
            <p:nvSpPr>
              <p:cNvPr id="6" name="TextBox 6"/>
              <p:cNvSpPr txBox="1"/>
              <p:nvPr/>
            </p:nvSpPr>
            <p:spPr>
              <a:xfrm>
                <a:off x="0" y="-19050"/>
                <a:ext cx="966614" cy="1570147"/>
              </a:xfrm>
              <a:prstGeom prst="rect">
                <a:avLst/>
              </a:prstGeom>
            </p:spPr>
            <p:txBody>
              <a:bodyPr lIns="57969" tIns="57969" rIns="57969" bIns="57969" rtlCol="0" anchor="ctr"/>
              <a:lstStyle/>
              <a:p>
                <a:pPr algn="ctr">
                  <a:lnSpc>
                    <a:spcPts val="3345"/>
                  </a:lnSpc>
                </a:pPr>
                <a:endParaRPr/>
              </a:p>
            </p:txBody>
          </p:sp>
        </p:grpSp>
        <p:sp>
          <p:nvSpPr>
            <p:cNvPr id="7" name="Freeform 7"/>
            <p:cNvSpPr/>
            <p:nvPr/>
          </p:nvSpPr>
          <p:spPr>
            <a:xfrm>
              <a:off x="1799683" y="523630"/>
              <a:ext cx="2486050" cy="5574149"/>
            </a:xfrm>
            <a:custGeom>
              <a:avLst/>
              <a:gdLst/>
              <a:ahLst/>
              <a:cxnLst/>
              <a:rect l="l" t="t" r="r" b="b"/>
              <a:pathLst>
                <a:path w="2486050" h="5574149">
                  <a:moveTo>
                    <a:pt x="0" y="0"/>
                  </a:moveTo>
                  <a:lnTo>
                    <a:pt x="2486051" y="0"/>
                  </a:lnTo>
                  <a:lnTo>
                    <a:pt x="2486051" y="5574149"/>
                  </a:lnTo>
                  <a:lnTo>
                    <a:pt x="0" y="5574149"/>
                  </a:lnTo>
                  <a:lnTo>
                    <a:pt x="0" y="0"/>
                  </a:lnTo>
                  <a:close/>
                </a:path>
              </a:pathLst>
            </a:custGeom>
            <a:blipFill>
              <a:blip r:embed="rId3"/>
              <a:stretch>
                <a:fillRect l="-45943" r="-58021"/>
              </a:stretch>
            </a:blipFill>
          </p:spPr>
        </p:sp>
        <p:sp>
          <p:nvSpPr>
            <p:cNvPr id="8" name="TextBox 8"/>
            <p:cNvSpPr txBox="1"/>
            <p:nvPr/>
          </p:nvSpPr>
          <p:spPr>
            <a:xfrm>
              <a:off x="246627" y="6254424"/>
              <a:ext cx="5071711" cy="2721257"/>
            </a:xfrm>
            <a:prstGeom prst="rect">
              <a:avLst/>
            </a:prstGeom>
          </p:spPr>
          <p:txBody>
            <a:bodyPr lIns="0" tIns="0" rIns="0" bIns="0" rtlCol="0" anchor="t">
              <a:spAutoFit/>
            </a:bodyPr>
            <a:lstStyle/>
            <a:p>
              <a:pPr algn="ctr">
                <a:lnSpc>
                  <a:spcPts val="3128"/>
                </a:lnSpc>
              </a:pPr>
              <a:r>
                <a:rPr lang="en-US" sz="2463" dirty="0">
                  <a:solidFill>
                    <a:srgbClr val="231F20"/>
                  </a:solidFill>
                  <a:latin typeface="Aileron Bold"/>
                </a:rPr>
                <a:t>ANDUH </a:t>
              </a:r>
              <a:r>
                <a:rPr lang="en-US" sz="2463" dirty="0">
                  <a:solidFill>
                    <a:srgbClr val="FF3131"/>
                  </a:solidFill>
                  <a:latin typeface="Aileron Bold"/>
                </a:rPr>
                <a:t>BESAR</a:t>
              </a:r>
            </a:p>
            <a:p>
              <a:pPr algn="ctr">
                <a:lnSpc>
                  <a:spcPts val="1785"/>
                </a:lnSpc>
              </a:pPr>
              <a:endParaRPr lang="en-US" sz="2463" dirty="0">
                <a:solidFill>
                  <a:srgbClr val="FF3131"/>
                </a:solidFill>
                <a:latin typeface="Aileron Bold"/>
              </a:endParaRPr>
            </a:p>
            <a:p>
              <a:pPr algn="ctr">
                <a:lnSpc>
                  <a:spcPts val="2844"/>
                </a:lnSpc>
              </a:pPr>
              <a:r>
                <a:rPr lang="en-US" sz="2239" dirty="0" err="1">
                  <a:solidFill>
                    <a:srgbClr val="231F20"/>
                  </a:solidFill>
                  <a:latin typeface="Aileron"/>
                </a:rPr>
                <a:t>Kegunaan</a:t>
              </a:r>
              <a:r>
                <a:rPr lang="en-US" sz="2239" dirty="0">
                  <a:solidFill>
                    <a:srgbClr val="231F20"/>
                  </a:solidFill>
                  <a:latin typeface="Aileron"/>
                </a:rPr>
                <a:t> </a:t>
              </a:r>
              <a:r>
                <a:rPr lang="en-US" sz="2239" dirty="0" err="1">
                  <a:solidFill>
                    <a:srgbClr val="231F20"/>
                  </a:solidFill>
                  <a:latin typeface="Aileron"/>
                </a:rPr>
                <a:t>anduh</a:t>
              </a:r>
              <a:r>
                <a:rPr lang="en-US" sz="2239" dirty="0">
                  <a:solidFill>
                    <a:srgbClr val="231F20"/>
                  </a:solidFill>
                  <a:latin typeface="Aileron"/>
                </a:rPr>
                <a:t> </a:t>
              </a:r>
              <a:r>
                <a:rPr lang="en-US" sz="2239" dirty="0" err="1">
                  <a:solidFill>
                    <a:srgbClr val="231F20"/>
                  </a:solidFill>
                  <a:latin typeface="Aileron"/>
                </a:rPr>
                <a:t>besar</a:t>
              </a:r>
              <a:r>
                <a:rPr lang="en-US" sz="2239" dirty="0">
                  <a:solidFill>
                    <a:srgbClr val="231F20"/>
                  </a:solidFill>
                  <a:latin typeface="Aileron"/>
                </a:rPr>
                <a:t> </a:t>
              </a:r>
              <a:r>
                <a:rPr lang="en-US" sz="2239" dirty="0" err="1">
                  <a:solidFill>
                    <a:srgbClr val="231F20"/>
                  </a:solidFill>
                  <a:latin typeface="Aileron"/>
                </a:rPr>
                <a:t>untuk</a:t>
              </a:r>
              <a:r>
                <a:rPr lang="en-US" sz="2239" dirty="0">
                  <a:solidFill>
                    <a:srgbClr val="231F20"/>
                  </a:solidFill>
                  <a:latin typeface="Aileron"/>
                </a:rPr>
                <a:t> </a:t>
              </a:r>
              <a:r>
                <a:rPr lang="en-US" sz="2239" dirty="0" err="1">
                  <a:solidFill>
                    <a:srgbClr val="231F20"/>
                  </a:solidFill>
                  <a:latin typeface="Aileron"/>
                </a:rPr>
                <a:t>menyokong</a:t>
              </a:r>
              <a:r>
                <a:rPr lang="en-US" sz="2239" dirty="0">
                  <a:solidFill>
                    <a:srgbClr val="231F20"/>
                  </a:solidFill>
                  <a:latin typeface="Aileron"/>
                </a:rPr>
                <a:t> </a:t>
              </a:r>
              <a:r>
                <a:rPr lang="en-US" sz="2239" dirty="0" err="1">
                  <a:solidFill>
                    <a:srgbClr val="231F20"/>
                  </a:solidFill>
                  <a:latin typeface="Aileron"/>
                </a:rPr>
                <a:t>lengan</a:t>
              </a:r>
              <a:r>
                <a:rPr lang="en-US" sz="2239" dirty="0">
                  <a:solidFill>
                    <a:srgbClr val="231F20"/>
                  </a:solidFill>
                  <a:latin typeface="Aileron"/>
                </a:rPr>
                <a:t> / </a:t>
              </a:r>
              <a:r>
                <a:rPr lang="en-US" sz="2239" dirty="0" err="1">
                  <a:solidFill>
                    <a:srgbClr val="231F20"/>
                  </a:solidFill>
                  <a:latin typeface="Aileron"/>
                </a:rPr>
                <a:t>pergelangan</a:t>
              </a:r>
              <a:r>
                <a:rPr lang="en-US" sz="2239" dirty="0">
                  <a:solidFill>
                    <a:srgbClr val="231F20"/>
                  </a:solidFill>
                  <a:latin typeface="Aileron"/>
                </a:rPr>
                <a:t> </a:t>
              </a:r>
              <a:r>
                <a:rPr lang="en-US" sz="2239" dirty="0" err="1">
                  <a:solidFill>
                    <a:srgbClr val="231F20"/>
                  </a:solidFill>
                  <a:latin typeface="Aileron"/>
                </a:rPr>
                <a:t>tangan</a:t>
              </a:r>
              <a:r>
                <a:rPr lang="en-US" sz="2239" dirty="0">
                  <a:solidFill>
                    <a:srgbClr val="231F20"/>
                  </a:solidFill>
                  <a:latin typeface="Aileron"/>
                </a:rPr>
                <a:t> yang </a:t>
              </a:r>
              <a:r>
                <a:rPr lang="en-US" sz="2239" dirty="0" err="1">
                  <a:solidFill>
                    <a:srgbClr val="231F20"/>
                  </a:solidFill>
                  <a:latin typeface="Aileron"/>
                </a:rPr>
                <a:t>cedera</a:t>
              </a:r>
              <a:r>
                <a:rPr lang="en-US" sz="2239" dirty="0">
                  <a:solidFill>
                    <a:srgbClr val="231F20"/>
                  </a:solidFill>
                  <a:latin typeface="Aileron"/>
                </a:rPr>
                <a:t> </a:t>
              </a:r>
              <a:r>
                <a:rPr lang="en-US" sz="2239" dirty="0" err="1">
                  <a:solidFill>
                    <a:srgbClr val="231F20"/>
                  </a:solidFill>
                  <a:latin typeface="Aileron"/>
                </a:rPr>
                <a:t>atau</a:t>
              </a:r>
              <a:r>
                <a:rPr lang="en-US" sz="2239" dirty="0">
                  <a:solidFill>
                    <a:srgbClr val="231F20"/>
                  </a:solidFill>
                  <a:latin typeface="Aileron"/>
                </a:rPr>
                <a:t> </a:t>
              </a:r>
              <a:r>
                <a:rPr lang="en-US" sz="2239" dirty="0" err="1">
                  <a:solidFill>
                    <a:srgbClr val="231F20"/>
                  </a:solidFill>
                  <a:latin typeface="Aileron"/>
                </a:rPr>
                <a:t>patah</a:t>
              </a:r>
              <a:r>
                <a:rPr lang="en-US" sz="2239" dirty="0">
                  <a:solidFill>
                    <a:srgbClr val="231F20"/>
                  </a:solidFill>
                  <a:latin typeface="Aileron"/>
                </a:rPr>
                <a:t>.</a:t>
              </a:r>
            </a:p>
          </p:txBody>
        </p:sp>
        <p:grpSp>
          <p:nvGrpSpPr>
            <p:cNvPr id="9" name="Group 9"/>
            <p:cNvGrpSpPr/>
            <p:nvPr/>
          </p:nvGrpSpPr>
          <p:grpSpPr>
            <a:xfrm>
              <a:off x="1719837" y="2154397"/>
              <a:ext cx="589161" cy="589161"/>
              <a:chOff x="0" y="0"/>
              <a:chExt cx="812800" cy="812800"/>
            </a:xfrm>
          </p:grpSpPr>
          <p:sp>
            <p:nvSpPr>
              <p:cNvPr id="10" name="Freeform 10"/>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3131"/>
              </a:solidFill>
            </p:spPr>
          </p:sp>
          <p:sp>
            <p:nvSpPr>
              <p:cNvPr id="11" name="TextBox 11"/>
              <p:cNvSpPr txBox="1"/>
              <p:nvPr/>
            </p:nvSpPr>
            <p:spPr>
              <a:xfrm>
                <a:off x="0" y="184150"/>
                <a:ext cx="711200" cy="425450"/>
              </a:xfrm>
              <a:prstGeom prst="rect">
                <a:avLst/>
              </a:prstGeom>
            </p:spPr>
            <p:txBody>
              <a:bodyPr lIns="49421" tIns="49421" rIns="49421" bIns="49421" rtlCol="0" anchor="ctr"/>
              <a:lstStyle/>
              <a:p>
                <a:pPr algn="ctr">
                  <a:lnSpc>
                    <a:spcPts val="3345"/>
                  </a:lnSpc>
                </a:pPr>
                <a:endParaRPr/>
              </a:p>
            </p:txBody>
          </p:sp>
        </p:grpSp>
        <p:grpSp>
          <p:nvGrpSpPr>
            <p:cNvPr id="12" name="Group 12"/>
            <p:cNvGrpSpPr/>
            <p:nvPr/>
          </p:nvGrpSpPr>
          <p:grpSpPr>
            <a:xfrm>
              <a:off x="7130949" y="0"/>
              <a:ext cx="5815848" cy="9332521"/>
              <a:chOff x="0" y="0"/>
              <a:chExt cx="966614" cy="1551097"/>
            </a:xfrm>
          </p:grpSpPr>
          <p:sp>
            <p:nvSpPr>
              <p:cNvPr id="13" name="Freeform 13"/>
              <p:cNvSpPr/>
              <p:nvPr/>
            </p:nvSpPr>
            <p:spPr>
              <a:xfrm>
                <a:off x="0" y="0"/>
                <a:ext cx="966614" cy="1551097"/>
              </a:xfrm>
              <a:custGeom>
                <a:avLst/>
                <a:gdLst/>
                <a:ahLst/>
                <a:cxnLst/>
                <a:rect l="l" t="t" r="r" b="b"/>
                <a:pathLst>
                  <a:path w="966614" h="1551097">
                    <a:moveTo>
                      <a:pt x="91221" y="0"/>
                    </a:moveTo>
                    <a:lnTo>
                      <a:pt x="875393" y="0"/>
                    </a:lnTo>
                    <a:cubicBezTo>
                      <a:pt x="925773" y="0"/>
                      <a:pt x="966614" y="40841"/>
                      <a:pt x="966614" y="91221"/>
                    </a:cubicBezTo>
                    <a:lnTo>
                      <a:pt x="966614" y="1459877"/>
                    </a:lnTo>
                    <a:cubicBezTo>
                      <a:pt x="966614" y="1510256"/>
                      <a:pt x="925773" y="1551097"/>
                      <a:pt x="875393" y="1551097"/>
                    </a:cubicBezTo>
                    <a:lnTo>
                      <a:pt x="91221" y="1551097"/>
                    </a:lnTo>
                    <a:cubicBezTo>
                      <a:pt x="67027" y="1551097"/>
                      <a:pt x="43825" y="1541487"/>
                      <a:pt x="26718" y="1524379"/>
                    </a:cubicBezTo>
                    <a:cubicBezTo>
                      <a:pt x="9611" y="1507272"/>
                      <a:pt x="0" y="1484070"/>
                      <a:pt x="0" y="1459877"/>
                    </a:cubicBezTo>
                    <a:lnTo>
                      <a:pt x="0" y="91221"/>
                    </a:lnTo>
                    <a:cubicBezTo>
                      <a:pt x="0" y="40841"/>
                      <a:pt x="40841" y="0"/>
                      <a:pt x="91221" y="0"/>
                    </a:cubicBezTo>
                    <a:close/>
                  </a:path>
                </a:pathLst>
              </a:custGeom>
              <a:solidFill>
                <a:srgbClr val="000000">
                  <a:alpha val="0"/>
                </a:srgbClr>
              </a:solidFill>
              <a:ln w="38100" cap="rnd">
                <a:solidFill>
                  <a:srgbClr val="000000"/>
                </a:solidFill>
                <a:prstDash val="solid"/>
                <a:round/>
              </a:ln>
            </p:spPr>
          </p:sp>
          <p:sp>
            <p:nvSpPr>
              <p:cNvPr id="14" name="TextBox 14"/>
              <p:cNvSpPr txBox="1"/>
              <p:nvPr/>
            </p:nvSpPr>
            <p:spPr>
              <a:xfrm>
                <a:off x="0" y="-19050"/>
                <a:ext cx="966614" cy="1570147"/>
              </a:xfrm>
              <a:prstGeom prst="rect">
                <a:avLst/>
              </a:prstGeom>
            </p:spPr>
            <p:txBody>
              <a:bodyPr lIns="58737" tIns="58737" rIns="58737" bIns="58737" rtlCol="0" anchor="ctr"/>
              <a:lstStyle/>
              <a:p>
                <a:pPr algn="ctr">
                  <a:lnSpc>
                    <a:spcPts val="3345"/>
                  </a:lnSpc>
                </a:pPr>
                <a:endParaRPr/>
              </a:p>
            </p:txBody>
          </p:sp>
        </p:grpSp>
        <p:sp>
          <p:nvSpPr>
            <p:cNvPr id="15" name="Freeform 15"/>
            <p:cNvSpPr/>
            <p:nvPr/>
          </p:nvSpPr>
          <p:spPr>
            <a:xfrm>
              <a:off x="8951027" y="9917"/>
              <a:ext cx="2725528" cy="5647971"/>
            </a:xfrm>
            <a:custGeom>
              <a:avLst/>
              <a:gdLst/>
              <a:ahLst/>
              <a:cxnLst/>
              <a:rect l="l" t="t" r="r" b="b"/>
              <a:pathLst>
                <a:path w="2725528" h="5647971">
                  <a:moveTo>
                    <a:pt x="0" y="0"/>
                  </a:moveTo>
                  <a:lnTo>
                    <a:pt x="2725528" y="0"/>
                  </a:lnTo>
                  <a:lnTo>
                    <a:pt x="2725528" y="5647971"/>
                  </a:lnTo>
                  <a:lnTo>
                    <a:pt x="0" y="5647971"/>
                  </a:lnTo>
                  <a:lnTo>
                    <a:pt x="0" y="0"/>
                  </a:lnTo>
                  <a:close/>
                </a:path>
              </a:pathLst>
            </a:custGeom>
            <a:blipFill>
              <a:blip r:embed="rId4"/>
              <a:stretch>
                <a:fillRect l="-40658" r="-46913"/>
              </a:stretch>
            </a:blipFill>
          </p:spPr>
        </p:sp>
        <p:sp>
          <p:nvSpPr>
            <p:cNvPr id="16" name="TextBox 16"/>
            <p:cNvSpPr txBox="1"/>
            <p:nvPr/>
          </p:nvSpPr>
          <p:spPr>
            <a:xfrm>
              <a:off x="7224604" y="5751481"/>
              <a:ext cx="5628539" cy="3777444"/>
            </a:xfrm>
            <a:prstGeom prst="rect">
              <a:avLst/>
            </a:prstGeom>
          </p:spPr>
          <p:txBody>
            <a:bodyPr lIns="0" tIns="0" rIns="0" bIns="0" rtlCol="0" anchor="t">
              <a:spAutoFit/>
            </a:bodyPr>
            <a:lstStyle/>
            <a:p>
              <a:pPr algn="ctr">
                <a:lnSpc>
                  <a:spcPts val="3139"/>
                </a:lnSpc>
              </a:pPr>
              <a:r>
                <a:rPr lang="en-US" sz="2471" dirty="0">
                  <a:solidFill>
                    <a:srgbClr val="231F20"/>
                  </a:solidFill>
                  <a:latin typeface="Aileron Bold"/>
                </a:rPr>
                <a:t>ANDUH </a:t>
              </a:r>
              <a:r>
                <a:rPr lang="en-US" sz="2471" dirty="0">
                  <a:solidFill>
                    <a:srgbClr val="FF3131"/>
                  </a:solidFill>
                  <a:latin typeface="Aileron Bold"/>
                </a:rPr>
                <a:t>KECIL </a:t>
              </a:r>
            </a:p>
            <a:p>
              <a:pPr algn="ctr">
                <a:lnSpc>
                  <a:spcPts val="1791"/>
                </a:lnSpc>
              </a:pPr>
              <a:endParaRPr lang="en-US" sz="2471" dirty="0">
                <a:solidFill>
                  <a:srgbClr val="FF3131"/>
                </a:solidFill>
                <a:latin typeface="Aileron Bold"/>
              </a:endParaRPr>
            </a:p>
            <a:p>
              <a:pPr algn="ctr">
                <a:lnSpc>
                  <a:spcPts val="2853"/>
                </a:lnSpc>
              </a:pPr>
              <a:r>
                <a:rPr lang="en-US" sz="2247" dirty="0" err="1">
                  <a:solidFill>
                    <a:srgbClr val="231F20"/>
                  </a:solidFill>
                  <a:latin typeface="Aileron"/>
                </a:rPr>
                <a:t>Kegunaan</a:t>
              </a:r>
              <a:r>
                <a:rPr lang="en-US" sz="2247" dirty="0">
                  <a:solidFill>
                    <a:srgbClr val="231F20"/>
                  </a:solidFill>
                  <a:latin typeface="Aileron"/>
                </a:rPr>
                <a:t> </a:t>
              </a:r>
              <a:r>
                <a:rPr lang="en-US" sz="2247" dirty="0" err="1">
                  <a:solidFill>
                    <a:srgbClr val="231F20"/>
                  </a:solidFill>
                  <a:latin typeface="Aileron"/>
                </a:rPr>
                <a:t>anduh</a:t>
              </a:r>
              <a:r>
                <a:rPr lang="en-US" sz="2247" dirty="0">
                  <a:solidFill>
                    <a:srgbClr val="231F20"/>
                  </a:solidFill>
                  <a:latin typeface="Aileron"/>
                </a:rPr>
                <a:t> </a:t>
              </a:r>
              <a:r>
                <a:rPr lang="en-US" sz="2247" dirty="0" err="1">
                  <a:solidFill>
                    <a:srgbClr val="231F20"/>
                  </a:solidFill>
                  <a:latin typeface="Aileron"/>
                </a:rPr>
                <a:t>kecil</a:t>
              </a:r>
              <a:r>
                <a:rPr lang="en-US" sz="2247" dirty="0">
                  <a:solidFill>
                    <a:srgbClr val="231F20"/>
                  </a:solidFill>
                  <a:latin typeface="Aileron"/>
                </a:rPr>
                <a:t> </a:t>
              </a:r>
              <a:r>
                <a:rPr lang="en-US" sz="2247" dirty="0" err="1">
                  <a:solidFill>
                    <a:srgbClr val="231F20"/>
                  </a:solidFill>
                  <a:latin typeface="Aileron"/>
                </a:rPr>
                <a:t>untuk</a:t>
              </a:r>
              <a:r>
                <a:rPr lang="en-US" sz="2247" dirty="0">
                  <a:solidFill>
                    <a:srgbClr val="231F20"/>
                  </a:solidFill>
                  <a:latin typeface="Aileron"/>
                </a:rPr>
                <a:t> </a:t>
              </a:r>
              <a:r>
                <a:rPr lang="en-US" sz="2247" dirty="0" err="1">
                  <a:solidFill>
                    <a:srgbClr val="231F20"/>
                  </a:solidFill>
                  <a:latin typeface="Aileron"/>
                </a:rPr>
                <a:t>menyokong</a:t>
              </a:r>
              <a:r>
                <a:rPr lang="en-US" sz="2247" dirty="0">
                  <a:solidFill>
                    <a:srgbClr val="231F20"/>
                  </a:solidFill>
                  <a:latin typeface="Aileron"/>
                </a:rPr>
                <a:t> / </a:t>
              </a:r>
              <a:r>
                <a:rPr lang="en-US" sz="2247" dirty="0" err="1">
                  <a:solidFill>
                    <a:srgbClr val="231F20"/>
                  </a:solidFill>
                  <a:latin typeface="Aileron"/>
                </a:rPr>
                <a:t>mengampu</a:t>
              </a:r>
              <a:r>
                <a:rPr lang="en-US" sz="2247" dirty="0">
                  <a:solidFill>
                    <a:srgbClr val="231F20"/>
                  </a:solidFill>
                  <a:latin typeface="Aileron"/>
                </a:rPr>
                <a:t> </a:t>
              </a:r>
              <a:r>
                <a:rPr lang="en-US" sz="2247" dirty="0" err="1">
                  <a:solidFill>
                    <a:srgbClr val="231F20"/>
                  </a:solidFill>
                  <a:latin typeface="Aileron"/>
                </a:rPr>
                <a:t>anggota</a:t>
              </a:r>
              <a:r>
                <a:rPr lang="en-US" sz="2247" dirty="0">
                  <a:solidFill>
                    <a:srgbClr val="231F20"/>
                  </a:solidFill>
                  <a:latin typeface="Aileron"/>
                </a:rPr>
                <a:t> </a:t>
              </a:r>
              <a:r>
                <a:rPr lang="en-US" sz="2247" dirty="0" err="1">
                  <a:solidFill>
                    <a:srgbClr val="231F20"/>
                  </a:solidFill>
                  <a:latin typeface="Aileron"/>
                </a:rPr>
                <a:t>atas</a:t>
              </a:r>
              <a:r>
                <a:rPr lang="en-US" sz="2247" dirty="0">
                  <a:solidFill>
                    <a:srgbClr val="231F20"/>
                  </a:solidFill>
                  <a:latin typeface="Aileron"/>
                </a:rPr>
                <a:t> yang </a:t>
              </a:r>
              <a:r>
                <a:rPr lang="en-US" sz="2247" dirty="0" err="1">
                  <a:solidFill>
                    <a:srgbClr val="231F20"/>
                  </a:solidFill>
                  <a:latin typeface="Aileron"/>
                </a:rPr>
                <a:t>tercedera</a:t>
              </a:r>
              <a:r>
                <a:rPr lang="en-US" sz="2247" dirty="0">
                  <a:solidFill>
                    <a:srgbClr val="231F20"/>
                  </a:solidFill>
                  <a:latin typeface="Aileron"/>
                </a:rPr>
                <a:t> </a:t>
              </a:r>
              <a:r>
                <a:rPr lang="en-US" sz="2247" dirty="0" err="1">
                  <a:solidFill>
                    <a:srgbClr val="231F20"/>
                  </a:solidFill>
                  <a:latin typeface="Aileron"/>
                </a:rPr>
                <a:t>seperti</a:t>
              </a:r>
              <a:r>
                <a:rPr lang="en-US" sz="2247" dirty="0">
                  <a:solidFill>
                    <a:srgbClr val="231F20"/>
                  </a:solidFill>
                  <a:latin typeface="Aileron"/>
                </a:rPr>
                <a:t> </a:t>
              </a:r>
              <a:r>
                <a:rPr lang="en-US" sz="2247" dirty="0" err="1">
                  <a:solidFill>
                    <a:srgbClr val="231F20"/>
                  </a:solidFill>
                  <a:latin typeface="Aileron"/>
                </a:rPr>
                <a:t>cedera</a:t>
              </a:r>
              <a:r>
                <a:rPr lang="en-US" sz="2247" dirty="0">
                  <a:solidFill>
                    <a:srgbClr val="231F20"/>
                  </a:solidFill>
                  <a:latin typeface="Aileron"/>
                </a:rPr>
                <a:t> </a:t>
              </a:r>
              <a:r>
                <a:rPr lang="en-US" sz="2247" dirty="0" err="1">
                  <a:solidFill>
                    <a:srgbClr val="231F20"/>
                  </a:solidFill>
                  <a:latin typeface="Aileron"/>
                </a:rPr>
                <a:t>atau</a:t>
              </a:r>
              <a:r>
                <a:rPr lang="en-US" sz="2247" dirty="0">
                  <a:solidFill>
                    <a:srgbClr val="231F20"/>
                  </a:solidFill>
                  <a:latin typeface="Aileron"/>
                </a:rPr>
                <a:t> </a:t>
              </a:r>
              <a:r>
                <a:rPr lang="en-US" sz="2247" dirty="0" err="1">
                  <a:solidFill>
                    <a:srgbClr val="231F20"/>
                  </a:solidFill>
                  <a:latin typeface="Aileron"/>
                </a:rPr>
                <a:t>patah</a:t>
              </a:r>
              <a:r>
                <a:rPr lang="en-US" sz="2247" dirty="0">
                  <a:solidFill>
                    <a:srgbClr val="231F20"/>
                  </a:solidFill>
                  <a:latin typeface="Aileron"/>
                </a:rPr>
                <a:t> </a:t>
              </a:r>
              <a:r>
                <a:rPr lang="en-US" sz="2247" dirty="0" err="1">
                  <a:solidFill>
                    <a:srgbClr val="231F20"/>
                  </a:solidFill>
                  <a:latin typeface="Aileron"/>
                </a:rPr>
                <a:t>tulang</a:t>
              </a:r>
              <a:r>
                <a:rPr lang="en-US" sz="2247" dirty="0">
                  <a:solidFill>
                    <a:srgbClr val="231F20"/>
                  </a:solidFill>
                  <a:latin typeface="Aileron"/>
                </a:rPr>
                <a:t> </a:t>
              </a:r>
              <a:r>
                <a:rPr lang="en-US" sz="2247" dirty="0" err="1">
                  <a:solidFill>
                    <a:srgbClr val="231F20"/>
                  </a:solidFill>
                  <a:latin typeface="Aileron"/>
                </a:rPr>
                <a:t>klavikal</a:t>
              </a:r>
              <a:r>
                <a:rPr lang="en-US" sz="2247" dirty="0">
                  <a:solidFill>
                    <a:srgbClr val="231F20"/>
                  </a:solidFill>
                  <a:latin typeface="Aileron"/>
                </a:rPr>
                <a:t> </a:t>
              </a:r>
              <a:r>
                <a:rPr lang="en-US" sz="2247" dirty="0">
                  <a:solidFill>
                    <a:srgbClr val="231F20"/>
                  </a:solidFill>
                  <a:latin typeface="Aileron Italics"/>
                </a:rPr>
                <a:t>(clavicle bone).</a:t>
              </a:r>
            </a:p>
            <a:p>
              <a:pPr algn="ctr">
                <a:lnSpc>
                  <a:spcPts val="2853"/>
                </a:lnSpc>
              </a:pPr>
              <a:endParaRPr lang="en-US" sz="2247" dirty="0">
                <a:solidFill>
                  <a:srgbClr val="231F20"/>
                </a:solidFill>
                <a:latin typeface="Aileron Italics"/>
              </a:endParaRPr>
            </a:p>
          </p:txBody>
        </p:sp>
        <p:grpSp>
          <p:nvGrpSpPr>
            <p:cNvPr id="17" name="Group 17"/>
            <p:cNvGrpSpPr/>
            <p:nvPr/>
          </p:nvGrpSpPr>
          <p:grpSpPr>
            <a:xfrm>
              <a:off x="9466336" y="1565236"/>
              <a:ext cx="589161" cy="589161"/>
              <a:chOff x="0" y="0"/>
              <a:chExt cx="812800" cy="812800"/>
            </a:xfrm>
          </p:grpSpPr>
          <p:sp>
            <p:nvSpPr>
              <p:cNvPr id="18" name="Freeform 1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3131"/>
              </a:solidFill>
            </p:spPr>
          </p:sp>
          <p:sp>
            <p:nvSpPr>
              <p:cNvPr id="19" name="TextBox 19"/>
              <p:cNvSpPr txBox="1"/>
              <p:nvPr/>
            </p:nvSpPr>
            <p:spPr>
              <a:xfrm>
                <a:off x="0" y="184150"/>
                <a:ext cx="711200" cy="425450"/>
              </a:xfrm>
              <a:prstGeom prst="rect">
                <a:avLst/>
              </a:prstGeom>
            </p:spPr>
            <p:txBody>
              <a:bodyPr lIns="49421" tIns="49421" rIns="49421" bIns="49421" rtlCol="0" anchor="ctr"/>
              <a:lstStyle/>
              <a:p>
                <a:pPr algn="ctr">
                  <a:lnSpc>
                    <a:spcPts val="3345"/>
                  </a:lnSpc>
                </a:pPr>
                <a:endParaRPr/>
              </a:p>
            </p:txBody>
          </p:sp>
        </p:grpSp>
        <p:grpSp>
          <p:nvGrpSpPr>
            <p:cNvPr id="20" name="Group 20"/>
            <p:cNvGrpSpPr/>
            <p:nvPr/>
          </p:nvGrpSpPr>
          <p:grpSpPr>
            <a:xfrm>
              <a:off x="14702667" y="0"/>
              <a:ext cx="5584069" cy="9460489"/>
              <a:chOff x="0" y="0"/>
              <a:chExt cx="966614" cy="1637631"/>
            </a:xfrm>
          </p:grpSpPr>
          <p:sp>
            <p:nvSpPr>
              <p:cNvPr id="21" name="Freeform 21"/>
              <p:cNvSpPr/>
              <p:nvPr/>
            </p:nvSpPr>
            <p:spPr>
              <a:xfrm>
                <a:off x="0" y="0"/>
                <a:ext cx="966614" cy="1637631"/>
              </a:xfrm>
              <a:custGeom>
                <a:avLst/>
                <a:gdLst/>
                <a:ahLst/>
                <a:cxnLst/>
                <a:rect l="l" t="t" r="r" b="b"/>
                <a:pathLst>
                  <a:path w="966614" h="1637631">
                    <a:moveTo>
                      <a:pt x="95007" y="0"/>
                    </a:moveTo>
                    <a:lnTo>
                      <a:pt x="871607" y="0"/>
                    </a:lnTo>
                    <a:cubicBezTo>
                      <a:pt x="924078" y="0"/>
                      <a:pt x="966614" y="42536"/>
                      <a:pt x="966614" y="95007"/>
                    </a:cubicBezTo>
                    <a:lnTo>
                      <a:pt x="966614" y="1542624"/>
                    </a:lnTo>
                    <a:cubicBezTo>
                      <a:pt x="966614" y="1567821"/>
                      <a:pt x="956604" y="1591987"/>
                      <a:pt x="938787" y="1609804"/>
                    </a:cubicBezTo>
                    <a:cubicBezTo>
                      <a:pt x="920970" y="1627621"/>
                      <a:pt x="896805" y="1637631"/>
                      <a:pt x="871607" y="1637631"/>
                    </a:cubicBezTo>
                    <a:lnTo>
                      <a:pt x="95007" y="1637631"/>
                    </a:lnTo>
                    <a:cubicBezTo>
                      <a:pt x="69809" y="1637631"/>
                      <a:pt x="45644" y="1627621"/>
                      <a:pt x="27827" y="1609804"/>
                    </a:cubicBezTo>
                    <a:cubicBezTo>
                      <a:pt x="10010" y="1591987"/>
                      <a:pt x="0" y="1567821"/>
                      <a:pt x="0" y="1542624"/>
                    </a:cubicBezTo>
                    <a:lnTo>
                      <a:pt x="0" y="95007"/>
                    </a:lnTo>
                    <a:cubicBezTo>
                      <a:pt x="0" y="69809"/>
                      <a:pt x="10010" y="45644"/>
                      <a:pt x="27827" y="27827"/>
                    </a:cubicBezTo>
                    <a:cubicBezTo>
                      <a:pt x="45644" y="10010"/>
                      <a:pt x="69809" y="0"/>
                      <a:pt x="95007" y="0"/>
                    </a:cubicBezTo>
                    <a:close/>
                  </a:path>
                </a:pathLst>
              </a:custGeom>
              <a:solidFill>
                <a:srgbClr val="000000">
                  <a:alpha val="0"/>
                </a:srgbClr>
              </a:solidFill>
              <a:ln w="38100" cap="rnd">
                <a:solidFill>
                  <a:srgbClr val="000000"/>
                </a:solidFill>
                <a:prstDash val="solid"/>
                <a:round/>
              </a:ln>
            </p:spPr>
          </p:sp>
          <p:sp>
            <p:nvSpPr>
              <p:cNvPr id="22" name="TextBox 22"/>
              <p:cNvSpPr txBox="1"/>
              <p:nvPr/>
            </p:nvSpPr>
            <p:spPr>
              <a:xfrm>
                <a:off x="0" y="-19050"/>
                <a:ext cx="966614" cy="1656681"/>
              </a:xfrm>
              <a:prstGeom prst="rect">
                <a:avLst/>
              </a:prstGeom>
            </p:spPr>
            <p:txBody>
              <a:bodyPr lIns="56396" tIns="56396" rIns="56396" bIns="56396" rtlCol="0" anchor="ctr"/>
              <a:lstStyle/>
              <a:p>
                <a:pPr algn="ctr">
                  <a:lnSpc>
                    <a:spcPts val="3345"/>
                  </a:lnSpc>
                </a:pPr>
                <a:endParaRPr/>
              </a:p>
            </p:txBody>
          </p:sp>
        </p:grpSp>
        <p:sp>
          <p:nvSpPr>
            <p:cNvPr id="23" name="Freeform 23"/>
            <p:cNvSpPr/>
            <p:nvPr/>
          </p:nvSpPr>
          <p:spPr>
            <a:xfrm>
              <a:off x="16263590" y="0"/>
              <a:ext cx="2408944" cy="5340162"/>
            </a:xfrm>
            <a:custGeom>
              <a:avLst/>
              <a:gdLst/>
              <a:ahLst/>
              <a:cxnLst/>
              <a:rect l="l" t="t" r="r" b="b"/>
              <a:pathLst>
                <a:path w="2408944" h="5340162">
                  <a:moveTo>
                    <a:pt x="0" y="0"/>
                  </a:moveTo>
                  <a:lnTo>
                    <a:pt x="2408945" y="0"/>
                  </a:lnTo>
                  <a:lnTo>
                    <a:pt x="2408945" y="5340162"/>
                  </a:lnTo>
                  <a:lnTo>
                    <a:pt x="0" y="5340162"/>
                  </a:lnTo>
                  <a:lnTo>
                    <a:pt x="0" y="0"/>
                  </a:lnTo>
                  <a:close/>
                </a:path>
              </a:pathLst>
            </a:custGeom>
            <a:blipFill>
              <a:blip r:embed="rId5"/>
              <a:stretch>
                <a:fillRect l="-46595" r="-48814"/>
              </a:stretch>
            </a:blipFill>
          </p:spPr>
        </p:sp>
        <p:sp>
          <p:nvSpPr>
            <p:cNvPr id="24" name="TextBox 24"/>
            <p:cNvSpPr txBox="1"/>
            <p:nvPr/>
          </p:nvSpPr>
          <p:spPr>
            <a:xfrm>
              <a:off x="14702667" y="5894994"/>
              <a:ext cx="5530791" cy="3065598"/>
            </a:xfrm>
            <a:prstGeom prst="rect">
              <a:avLst/>
            </a:prstGeom>
          </p:spPr>
          <p:txBody>
            <a:bodyPr lIns="0" tIns="0" rIns="0" bIns="0" rtlCol="0" anchor="t">
              <a:spAutoFit/>
            </a:bodyPr>
            <a:lstStyle/>
            <a:p>
              <a:pPr algn="ctr">
                <a:lnSpc>
                  <a:spcPts val="3014"/>
                </a:lnSpc>
              </a:pPr>
              <a:r>
                <a:rPr lang="en-US" sz="2373" dirty="0">
                  <a:solidFill>
                    <a:srgbClr val="231F20"/>
                  </a:solidFill>
                  <a:latin typeface="Aileron Bold"/>
                </a:rPr>
                <a:t>ANDUH </a:t>
              </a:r>
              <a:r>
                <a:rPr lang="en-US" sz="2373" dirty="0">
                  <a:solidFill>
                    <a:srgbClr val="FF3131"/>
                  </a:solidFill>
                  <a:latin typeface="Aileron Bold"/>
                </a:rPr>
                <a:t>MENAIK</a:t>
              </a:r>
            </a:p>
            <a:p>
              <a:pPr algn="ctr">
                <a:lnSpc>
                  <a:spcPts val="1720"/>
                </a:lnSpc>
              </a:pPr>
              <a:endParaRPr lang="en-US" sz="2373" dirty="0">
                <a:solidFill>
                  <a:srgbClr val="FF3131"/>
                </a:solidFill>
                <a:latin typeface="Aileron Bold"/>
              </a:endParaRPr>
            </a:p>
            <a:p>
              <a:pPr algn="ctr">
                <a:lnSpc>
                  <a:spcPts val="2740"/>
                </a:lnSpc>
              </a:pPr>
              <a:r>
                <a:rPr lang="en-US" sz="2157" dirty="0" err="1">
                  <a:solidFill>
                    <a:srgbClr val="231F20"/>
                  </a:solidFill>
                  <a:latin typeface="Aileron"/>
                </a:rPr>
                <a:t>Kegunaan</a:t>
              </a:r>
              <a:r>
                <a:rPr lang="en-US" sz="2157" dirty="0">
                  <a:solidFill>
                    <a:srgbClr val="231F20"/>
                  </a:solidFill>
                  <a:latin typeface="Aileron"/>
                </a:rPr>
                <a:t> </a:t>
              </a:r>
              <a:r>
                <a:rPr lang="en-US" sz="2157" dirty="0" err="1">
                  <a:solidFill>
                    <a:srgbClr val="231F20"/>
                  </a:solidFill>
                  <a:latin typeface="Aileron"/>
                </a:rPr>
                <a:t>anduh</a:t>
              </a:r>
              <a:r>
                <a:rPr lang="en-US" sz="2157" dirty="0">
                  <a:solidFill>
                    <a:srgbClr val="231F20"/>
                  </a:solidFill>
                  <a:latin typeface="Aileron"/>
                </a:rPr>
                <a:t> </a:t>
              </a:r>
              <a:r>
                <a:rPr lang="en-US" sz="2157" dirty="0" err="1">
                  <a:solidFill>
                    <a:srgbClr val="231F20"/>
                  </a:solidFill>
                  <a:latin typeface="Aileron"/>
                </a:rPr>
                <a:t>menaik</a:t>
              </a:r>
              <a:r>
                <a:rPr lang="en-US" sz="2157" dirty="0">
                  <a:solidFill>
                    <a:srgbClr val="231F20"/>
                  </a:solidFill>
                  <a:latin typeface="Aileron"/>
                </a:rPr>
                <a:t> </a:t>
              </a:r>
              <a:r>
                <a:rPr lang="en-US" sz="2157" dirty="0" err="1">
                  <a:solidFill>
                    <a:srgbClr val="231F20"/>
                  </a:solidFill>
                  <a:latin typeface="Aileron"/>
                </a:rPr>
                <a:t>untuk</a:t>
              </a:r>
              <a:r>
                <a:rPr lang="en-US" sz="2157" dirty="0">
                  <a:solidFill>
                    <a:srgbClr val="231F20"/>
                  </a:solidFill>
                  <a:latin typeface="Aileron"/>
                </a:rPr>
                <a:t> </a:t>
              </a:r>
              <a:r>
                <a:rPr lang="en-US" sz="2157" dirty="0" err="1">
                  <a:solidFill>
                    <a:srgbClr val="231F20"/>
                  </a:solidFill>
                  <a:latin typeface="Aileron"/>
                </a:rPr>
                <a:t>menyokong</a:t>
              </a:r>
              <a:r>
                <a:rPr lang="en-US" sz="2157" dirty="0">
                  <a:solidFill>
                    <a:srgbClr val="231F20"/>
                  </a:solidFill>
                  <a:latin typeface="Aileron"/>
                </a:rPr>
                <a:t> / </a:t>
              </a:r>
              <a:r>
                <a:rPr lang="en-US" sz="2157" dirty="0" err="1">
                  <a:solidFill>
                    <a:srgbClr val="231F20"/>
                  </a:solidFill>
                  <a:latin typeface="Aileron"/>
                </a:rPr>
                <a:t>mengampu</a:t>
              </a:r>
              <a:r>
                <a:rPr lang="en-US" sz="2157" dirty="0">
                  <a:solidFill>
                    <a:srgbClr val="231F20"/>
                  </a:solidFill>
                  <a:latin typeface="Aileron"/>
                </a:rPr>
                <a:t> </a:t>
              </a:r>
              <a:r>
                <a:rPr lang="en-US" sz="2157" dirty="0" err="1">
                  <a:solidFill>
                    <a:srgbClr val="231F20"/>
                  </a:solidFill>
                  <a:latin typeface="Aileron"/>
                </a:rPr>
                <a:t>anggota</a:t>
              </a:r>
              <a:r>
                <a:rPr lang="en-US" sz="2157" dirty="0">
                  <a:solidFill>
                    <a:srgbClr val="231F20"/>
                  </a:solidFill>
                  <a:latin typeface="Aileron"/>
                </a:rPr>
                <a:t> </a:t>
              </a:r>
              <a:r>
                <a:rPr lang="en-US" sz="2157" dirty="0" err="1">
                  <a:solidFill>
                    <a:srgbClr val="231F20"/>
                  </a:solidFill>
                  <a:latin typeface="Aileron"/>
                </a:rPr>
                <a:t>atas</a:t>
              </a:r>
              <a:r>
                <a:rPr lang="en-US" sz="2157" dirty="0">
                  <a:solidFill>
                    <a:srgbClr val="231F20"/>
                  </a:solidFill>
                  <a:latin typeface="Aileron"/>
                </a:rPr>
                <a:t> yang </a:t>
              </a:r>
              <a:r>
                <a:rPr lang="en-US" sz="2157" dirty="0" err="1">
                  <a:solidFill>
                    <a:srgbClr val="231F20"/>
                  </a:solidFill>
                  <a:latin typeface="Aileron"/>
                </a:rPr>
                <a:t>tercedera</a:t>
              </a:r>
              <a:r>
                <a:rPr lang="en-US" sz="2157" dirty="0">
                  <a:solidFill>
                    <a:srgbClr val="231F20"/>
                  </a:solidFill>
                  <a:latin typeface="Aileron"/>
                </a:rPr>
                <a:t> </a:t>
              </a:r>
              <a:r>
                <a:rPr lang="en-US" sz="2157" dirty="0" err="1">
                  <a:solidFill>
                    <a:srgbClr val="231F20"/>
                  </a:solidFill>
                  <a:latin typeface="Aileron"/>
                </a:rPr>
                <a:t>seperti</a:t>
              </a:r>
              <a:r>
                <a:rPr lang="en-US" sz="2157" dirty="0">
                  <a:solidFill>
                    <a:srgbClr val="231F20"/>
                  </a:solidFill>
                  <a:latin typeface="Aileron"/>
                </a:rPr>
                <a:t> </a:t>
              </a:r>
              <a:r>
                <a:rPr lang="en-US" sz="2157" dirty="0" err="1">
                  <a:solidFill>
                    <a:srgbClr val="231F20"/>
                  </a:solidFill>
                  <a:latin typeface="Aileron"/>
                </a:rPr>
                <a:t>cedera</a:t>
              </a:r>
              <a:r>
                <a:rPr lang="en-US" sz="2157" dirty="0">
                  <a:solidFill>
                    <a:srgbClr val="231F20"/>
                  </a:solidFill>
                  <a:latin typeface="Aileron"/>
                </a:rPr>
                <a:t> bahu / </a:t>
              </a:r>
              <a:r>
                <a:rPr lang="en-US" sz="2157" dirty="0" err="1">
                  <a:solidFill>
                    <a:srgbClr val="231F20"/>
                  </a:solidFill>
                  <a:latin typeface="Aileron"/>
                </a:rPr>
                <a:t>tulang</a:t>
              </a:r>
              <a:r>
                <a:rPr lang="en-US" sz="2157" dirty="0">
                  <a:solidFill>
                    <a:srgbClr val="231F20"/>
                  </a:solidFill>
                  <a:latin typeface="Aileron"/>
                </a:rPr>
                <a:t> </a:t>
              </a:r>
              <a:r>
                <a:rPr lang="en-US" sz="2157" dirty="0" err="1">
                  <a:solidFill>
                    <a:srgbClr val="231F20"/>
                  </a:solidFill>
                  <a:latin typeface="Aileron"/>
                </a:rPr>
                <a:t>selangka</a:t>
              </a:r>
              <a:r>
                <a:rPr lang="en-US" sz="2157" dirty="0">
                  <a:solidFill>
                    <a:srgbClr val="231F20"/>
                  </a:solidFill>
                  <a:latin typeface="Aileron"/>
                </a:rPr>
                <a:t> (</a:t>
              </a:r>
              <a:r>
                <a:rPr lang="en-US" sz="2157" dirty="0">
                  <a:solidFill>
                    <a:srgbClr val="231F20"/>
                  </a:solidFill>
                  <a:latin typeface="Aileron Italics"/>
                </a:rPr>
                <a:t>scapula bone)</a:t>
              </a:r>
            </a:p>
          </p:txBody>
        </p:sp>
        <p:grpSp>
          <p:nvGrpSpPr>
            <p:cNvPr id="25" name="Group 25"/>
            <p:cNvGrpSpPr/>
            <p:nvPr/>
          </p:nvGrpSpPr>
          <p:grpSpPr>
            <a:xfrm rot="2165056">
              <a:off x="16291361" y="1153670"/>
              <a:ext cx="589161" cy="589161"/>
              <a:chOff x="0" y="0"/>
              <a:chExt cx="812800" cy="812800"/>
            </a:xfrm>
          </p:grpSpPr>
          <p:sp>
            <p:nvSpPr>
              <p:cNvPr id="26" name="Freeform 2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3131"/>
              </a:solidFill>
            </p:spPr>
          </p:sp>
          <p:sp>
            <p:nvSpPr>
              <p:cNvPr id="27" name="TextBox 27"/>
              <p:cNvSpPr txBox="1"/>
              <p:nvPr/>
            </p:nvSpPr>
            <p:spPr>
              <a:xfrm>
                <a:off x="0" y="184150"/>
                <a:ext cx="711200" cy="425450"/>
              </a:xfrm>
              <a:prstGeom prst="rect">
                <a:avLst/>
              </a:prstGeom>
            </p:spPr>
            <p:txBody>
              <a:bodyPr lIns="49421" tIns="49421" rIns="49421" bIns="49421" rtlCol="0" anchor="ctr"/>
              <a:lstStyle/>
              <a:p>
                <a:pPr algn="ctr">
                  <a:lnSpc>
                    <a:spcPts val="3345"/>
                  </a:lnSpc>
                </a:pPr>
                <a:endParaRPr/>
              </a:p>
            </p:txBody>
          </p:sp>
        </p:grpSp>
      </p:grpSp>
      <p:sp>
        <p:nvSpPr>
          <p:cNvPr id="28" name="TextBox 28"/>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ANDUH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TUAP </a:t>
            </a:r>
            <a:r>
              <a:rPr lang="en-US" sz="4545" spc="22">
                <a:solidFill>
                  <a:srgbClr val="2B2C30"/>
                </a:solidFill>
                <a:latin typeface="Playfair Display Bold Italics"/>
              </a:rPr>
              <a:t>(SPLINT)</a:t>
            </a:r>
          </a:p>
        </p:txBody>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4" name="Group 4"/>
          <p:cNvGrpSpPr/>
          <p:nvPr/>
        </p:nvGrpSpPr>
        <p:grpSpPr>
          <a:xfrm>
            <a:off x="1405400" y="3806027"/>
            <a:ext cx="7153071" cy="5172195"/>
            <a:chOff x="0" y="0"/>
            <a:chExt cx="1883936" cy="1362224"/>
          </a:xfrm>
        </p:grpSpPr>
        <p:sp>
          <p:nvSpPr>
            <p:cNvPr id="5" name="Freeform 5"/>
            <p:cNvSpPr/>
            <p:nvPr/>
          </p:nvSpPr>
          <p:spPr>
            <a:xfrm>
              <a:off x="0" y="0"/>
              <a:ext cx="1883936" cy="1362224"/>
            </a:xfrm>
            <a:custGeom>
              <a:avLst/>
              <a:gdLst/>
              <a:ahLst/>
              <a:cxnLst/>
              <a:rect l="l" t="t" r="r" b="b"/>
              <a:pathLst>
                <a:path w="1883936" h="1362224">
                  <a:moveTo>
                    <a:pt x="55198" y="0"/>
                  </a:moveTo>
                  <a:lnTo>
                    <a:pt x="1828738" y="0"/>
                  </a:lnTo>
                  <a:cubicBezTo>
                    <a:pt x="1859223" y="0"/>
                    <a:pt x="1883936" y="24713"/>
                    <a:pt x="1883936" y="55198"/>
                  </a:cubicBezTo>
                  <a:lnTo>
                    <a:pt x="1883936" y="1307026"/>
                  </a:lnTo>
                  <a:cubicBezTo>
                    <a:pt x="1883936" y="1337511"/>
                    <a:pt x="1859223" y="1362224"/>
                    <a:pt x="1828738" y="1362224"/>
                  </a:cubicBezTo>
                  <a:lnTo>
                    <a:pt x="55198" y="1362224"/>
                  </a:lnTo>
                  <a:cubicBezTo>
                    <a:pt x="24713" y="1362224"/>
                    <a:pt x="0" y="1337511"/>
                    <a:pt x="0" y="1307026"/>
                  </a:cubicBezTo>
                  <a:lnTo>
                    <a:pt x="0" y="55198"/>
                  </a:lnTo>
                  <a:cubicBezTo>
                    <a:pt x="0" y="24713"/>
                    <a:pt x="24713" y="0"/>
                    <a:pt x="55198" y="0"/>
                  </a:cubicBezTo>
                  <a:close/>
                </a:path>
              </a:pathLst>
            </a:custGeom>
            <a:solidFill>
              <a:srgbClr val="000000">
                <a:alpha val="0"/>
              </a:srgbClr>
            </a:solidFill>
            <a:ln w="38100" cap="rnd">
              <a:solidFill>
                <a:srgbClr val="000000"/>
              </a:solidFill>
              <a:prstDash val="solid"/>
              <a:round/>
            </a:ln>
          </p:spPr>
        </p:sp>
        <p:sp>
          <p:nvSpPr>
            <p:cNvPr id="6" name="TextBox 6"/>
            <p:cNvSpPr txBox="1"/>
            <p:nvPr/>
          </p:nvSpPr>
          <p:spPr>
            <a:xfrm>
              <a:off x="0" y="-19050"/>
              <a:ext cx="1883936" cy="1381274"/>
            </a:xfrm>
            <a:prstGeom prst="rect">
              <a:avLst/>
            </a:prstGeom>
          </p:spPr>
          <p:txBody>
            <a:bodyPr lIns="50800" tIns="50800" rIns="50800" bIns="50800" rtlCol="0" anchor="ctr"/>
            <a:lstStyle/>
            <a:p>
              <a:pPr algn="ctr">
                <a:lnSpc>
                  <a:spcPts val="3345"/>
                </a:lnSpc>
              </a:pPr>
              <a:endParaRPr/>
            </a:p>
          </p:txBody>
        </p:sp>
      </p:grpSp>
      <p:grpSp>
        <p:nvGrpSpPr>
          <p:cNvPr id="7" name="Group 7"/>
          <p:cNvGrpSpPr/>
          <p:nvPr/>
        </p:nvGrpSpPr>
        <p:grpSpPr>
          <a:xfrm>
            <a:off x="9835671" y="3806027"/>
            <a:ext cx="7423629" cy="5172195"/>
            <a:chOff x="0" y="0"/>
            <a:chExt cx="1955194" cy="1362224"/>
          </a:xfrm>
        </p:grpSpPr>
        <p:sp>
          <p:nvSpPr>
            <p:cNvPr id="8" name="Freeform 8"/>
            <p:cNvSpPr/>
            <p:nvPr/>
          </p:nvSpPr>
          <p:spPr>
            <a:xfrm>
              <a:off x="0" y="0"/>
              <a:ext cx="1955194" cy="1362224"/>
            </a:xfrm>
            <a:custGeom>
              <a:avLst/>
              <a:gdLst/>
              <a:ahLst/>
              <a:cxnLst/>
              <a:rect l="l" t="t" r="r" b="b"/>
              <a:pathLst>
                <a:path w="1955194" h="1362224">
                  <a:moveTo>
                    <a:pt x="53187" y="0"/>
                  </a:moveTo>
                  <a:lnTo>
                    <a:pt x="1902008" y="0"/>
                  </a:lnTo>
                  <a:cubicBezTo>
                    <a:pt x="1931382" y="0"/>
                    <a:pt x="1955194" y="23812"/>
                    <a:pt x="1955194" y="53187"/>
                  </a:cubicBezTo>
                  <a:lnTo>
                    <a:pt x="1955194" y="1309038"/>
                  </a:lnTo>
                  <a:cubicBezTo>
                    <a:pt x="1955194" y="1323144"/>
                    <a:pt x="1949591" y="1336672"/>
                    <a:pt x="1939616" y="1346646"/>
                  </a:cubicBezTo>
                  <a:cubicBezTo>
                    <a:pt x="1929642" y="1356621"/>
                    <a:pt x="1916114" y="1362224"/>
                    <a:pt x="1902008" y="1362224"/>
                  </a:cubicBezTo>
                  <a:lnTo>
                    <a:pt x="53187" y="1362224"/>
                  </a:lnTo>
                  <a:cubicBezTo>
                    <a:pt x="23812" y="1362224"/>
                    <a:pt x="0" y="1338412"/>
                    <a:pt x="0" y="1309038"/>
                  </a:cubicBezTo>
                  <a:lnTo>
                    <a:pt x="0" y="53187"/>
                  </a:lnTo>
                  <a:cubicBezTo>
                    <a:pt x="0" y="39081"/>
                    <a:pt x="5604" y="25552"/>
                    <a:pt x="15578" y="15578"/>
                  </a:cubicBezTo>
                  <a:cubicBezTo>
                    <a:pt x="25552" y="5604"/>
                    <a:pt x="39081" y="0"/>
                    <a:pt x="53187" y="0"/>
                  </a:cubicBezTo>
                  <a:close/>
                </a:path>
              </a:pathLst>
            </a:custGeom>
            <a:solidFill>
              <a:srgbClr val="000000">
                <a:alpha val="0"/>
              </a:srgbClr>
            </a:solidFill>
            <a:ln w="38100" cap="rnd">
              <a:solidFill>
                <a:srgbClr val="000000"/>
              </a:solidFill>
              <a:prstDash val="solid"/>
              <a:round/>
            </a:ln>
          </p:spPr>
        </p:sp>
        <p:sp>
          <p:nvSpPr>
            <p:cNvPr id="9" name="TextBox 9"/>
            <p:cNvSpPr txBox="1"/>
            <p:nvPr/>
          </p:nvSpPr>
          <p:spPr>
            <a:xfrm>
              <a:off x="0" y="-19050"/>
              <a:ext cx="1955194" cy="1381274"/>
            </a:xfrm>
            <a:prstGeom prst="rect">
              <a:avLst/>
            </a:prstGeom>
          </p:spPr>
          <p:txBody>
            <a:bodyPr lIns="50800" tIns="50800" rIns="50800" bIns="50800" rtlCol="0" anchor="ctr"/>
            <a:lstStyle/>
            <a:p>
              <a:pPr algn="ctr">
                <a:lnSpc>
                  <a:spcPts val="3345"/>
                </a:lnSpc>
              </a:pPr>
              <a:endParaRPr/>
            </a:p>
          </p:txBody>
        </p:sp>
      </p:grpSp>
      <p:sp>
        <p:nvSpPr>
          <p:cNvPr id="10" name="Freeform 10"/>
          <p:cNvSpPr/>
          <p:nvPr/>
        </p:nvSpPr>
        <p:spPr>
          <a:xfrm rot="-2365412">
            <a:off x="2519992" y="2775847"/>
            <a:ext cx="4942962" cy="4504863"/>
          </a:xfrm>
          <a:custGeom>
            <a:avLst/>
            <a:gdLst/>
            <a:ahLst/>
            <a:cxnLst/>
            <a:rect l="l" t="t" r="r" b="b"/>
            <a:pathLst>
              <a:path w="4942962" h="4504863">
                <a:moveTo>
                  <a:pt x="0" y="0"/>
                </a:moveTo>
                <a:lnTo>
                  <a:pt x="4942962" y="0"/>
                </a:lnTo>
                <a:lnTo>
                  <a:pt x="4942962" y="4504864"/>
                </a:lnTo>
                <a:lnTo>
                  <a:pt x="0" y="4504864"/>
                </a:lnTo>
                <a:lnTo>
                  <a:pt x="0" y="0"/>
                </a:lnTo>
                <a:close/>
              </a:path>
            </a:pathLst>
          </a:custGeom>
          <a:blipFill>
            <a:blip r:embed="rId3"/>
            <a:stretch>
              <a:fillRect t="-12258" b="-6086"/>
            </a:stretch>
          </a:blipFill>
        </p:spPr>
      </p:sp>
      <p:sp>
        <p:nvSpPr>
          <p:cNvPr id="11" name="Freeform 11"/>
          <p:cNvSpPr/>
          <p:nvPr/>
        </p:nvSpPr>
        <p:spPr>
          <a:xfrm rot="1981874">
            <a:off x="10762334" y="2822109"/>
            <a:ext cx="5336661" cy="4346020"/>
          </a:xfrm>
          <a:custGeom>
            <a:avLst/>
            <a:gdLst/>
            <a:ahLst/>
            <a:cxnLst/>
            <a:rect l="l" t="t" r="r" b="b"/>
            <a:pathLst>
              <a:path w="5336661" h="4346020">
                <a:moveTo>
                  <a:pt x="0" y="0"/>
                </a:moveTo>
                <a:lnTo>
                  <a:pt x="5336661" y="0"/>
                </a:lnTo>
                <a:lnTo>
                  <a:pt x="5336661" y="4346020"/>
                </a:lnTo>
                <a:lnTo>
                  <a:pt x="0" y="4346020"/>
                </a:lnTo>
                <a:lnTo>
                  <a:pt x="0" y="0"/>
                </a:lnTo>
                <a:close/>
              </a:path>
            </a:pathLst>
          </a:custGeom>
          <a:blipFill>
            <a:blip r:embed="rId4"/>
            <a:stretch>
              <a:fillRect t="-10399" r="-8227" b="-10538"/>
            </a:stretch>
          </a:blipFill>
        </p:spPr>
      </p:sp>
      <p:sp>
        <p:nvSpPr>
          <p:cNvPr id="12" name="TextBox 12"/>
          <p:cNvSpPr txBox="1"/>
          <p:nvPr/>
        </p:nvSpPr>
        <p:spPr>
          <a:xfrm>
            <a:off x="1828212" y="6627921"/>
            <a:ext cx="6307448" cy="1709809"/>
          </a:xfrm>
          <a:prstGeom prst="rect">
            <a:avLst/>
          </a:prstGeom>
        </p:spPr>
        <p:txBody>
          <a:bodyPr lIns="0" tIns="0" rIns="0" bIns="0" rtlCol="0" anchor="t">
            <a:spAutoFit/>
          </a:bodyPr>
          <a:lstStyle/>
          <a:p>
            <a:pPr algn="ctr">
              <a:lnSpc>
                <a:spcPts val="3391"/>
              </a:lnSpc>
            </a:pPr>
            <a:r>
              <a:rPr lang="en-US" sz="2670" dirty="0" err="1">
                <a:solidFill>
                  <a:srgbClr val="231F20"/>
                </a:solidFill>
                <a:latin typeface="Aileron"/>
              </a:rPr>
              <a:t>Tuap</a:t>
            </a:r>
            <a:r>
              <a:rPr lang="en-US" sz="2670" dirty="0">
                <a:solidFill>
                  <a:srgbClr val="231F20"/>
                </a:solidFill>
                <a:latin typeface="Aileron"/>
              </a:rPr>
              <a:t> </a:t>
            </a:r>
            <a:r>
              <a:rPr lang="en-US" sz="2670" dirty="0" err="1">
                <a:solidFill>
                  <a:srgbClr val="231F20"/>
                </a:solidFill>
                <a:latin typeface="Aileron"/>
              </a:rPr>
              <a:t>anggota</a:t>
            </a:r>
            <a:r>
              <a:rPr lang="en-US" sz="2670" dirty="0">
                <a:solidFill>
                  <a:srgbClr val="231F20"/>
                </a:solidFill>
                <a:latin typeface="Aileron"/>
              </a:rPr>
              <a:t> </a:t>
            </a:r>
            <a:r>
              <a:rPr lang="en-US" sz="2670" dirty="0" err="1">
                <a:solidFill>
                  <a:srgbClr val="231F20"/>
                </a:solidFill>
                <a:latin typeface="Aileron Bold"/>
              </a:rPr>
              <a:t>bawah</a:t>
            </a:r>
            <a:r>
              <a:rPr lang="en-US" sz="2670" dirty="0">
                <a:solidFill>
                  <a:srgbClr val="231F20"/>
                </a:solidFill>
                <a:latin typeface="Aileron Bold"/>
              </a:rPr>
              <a:t> </a:t>
            </a:r>
            <a:r>
              <a:rPr lang="en-US" sz="2670" dirty="0" err="1">
                <a:solidFill>
                  <a:srgbClr val="231F20"/>
                </a:solidFill>
                <a:latin typeface="Aileron"/>
              </a:rPr>
              <a:t>adalah</a:t>
            </a:r>
            <a:r>
              <a:rPr lang="en-US" sz="2670" dirty="0">
                <a:solidFill>
                  <a:srgbClr val="231F20"/>
                </a:solidFill>
                <a:latin typeface="Aileron"/>
              </a:rPr>
              <a:t> </a:t>
            </a:r>
            <a:r>
              <a:rPr lang="en-US" sz="2670" dirty="0" err="1">
                <a:solidFill>
                  <a:srgbClr val="231F20"/>
                </a:solidFill>
                <a:latin typeface="Aileron"/>
              </a:rPr>
              <a:t>alat</a:t>
            </a:r>
            <a:r>
              <a:rPr lang="en-US" sz="2670" dirty="0">
                <a:solidFill>
                  <a:srgbClr val="231F20"/>
                </a:solidFill>
                <a:latin typeface="Aileron"/>
              </a:rPr>
              <a:t> yang </a:t>
            </a:r>
            <a:r>
              <a:rPr lang="en-US" sz="2670" dirty="0" err="1">
                <a:solidFill>
                  <a:srgbClr val="231F20"/>
                </a:solidFill>
                <a:latin typeface="Aileron"/>
              </a:rPr>
              <a:t>digunakan</a:t>
            </a:r>
            <a:r>
              <a:rPr lang="en-US" sz="2670" dirty="0">
                <a:solidFill>
                  <a:srgbClr val="231F20"/>
                </a:solidFill>
                <a:latin typeface="Aileron"/>
              </a:rPr>
              <a:t> </a:t>
            </a:r>
            <a:r>
              <a:rPr lang="en-US" sz="2670" dirty="0" err="1">
                <a:solidFill>
                  <a:srgbClr val="231F20"/>
                </a:solidFill>
                <a:latin typeface="Aileron"/>
              </a:rPr>
              <a:t>untuk</a:t>
            </a:r>
            <a:r>
              <a:rPr lang="en-US" sz="2670" dirty="0">
                <a:solidFill>
                  <a:srgbClr val="231F20"/>
                </a:solidFill>
                <a:latin typeface="Aileron"/>
              </a:rPr>
              <a:t> </a:t>
            </a:r>
            <a:r>
              <a:rPr lang="en-US" sz="2670" dirty="0" err="1">
                <a:solidFill>
                  <a:srgbClr val="231F20"/>
                </a:solidFill>
                <a:latin typeface="Aileron"/>
              </a:rPr>
              <a:t>menyokong</a:t>
            </a:r>
            <a:r>
              <a:rPr lang="en-US" sz="2670" dirty="0">
                <a:solidFill>
                  <a:srgbClr val="231F20"/>
                </a:solidFill>
                <a:latin typeface="Aileron"/>
              </a:rPr>
              <a:t> dan </a:t>
            </a:r>
            <a:r>
              <a:rPr lang="en-US" sz="2670" dirty="0" err="1">
                <a:solidFill>
                  <a:srgbClr val="231F20"/>
                </a:solidFill>
                <a:latin typeface="Aileron"/>
              </a:rPr>
              <a:t>menstabilkan</a:t>
            </a:r>
            <a:r>
              <a:rPr lang="en-US" sz="2670" dirty="0">
                <a:solidFill>
                  <a:srgbClr val="231F20"/>
                </a:solidFill>
                <a:latin typeface="Aileron"/>
              </a:rPr>
              <a:t> </a:t>
            </a:r>
            <a:r>
              <a:rPr lang="en-US" sz="2670" dirty="0" err="1">
                <a:solidFill>
                  <a:srgbClr val="231F20"/>
                </a:solidFill>
                <a:latin typeface="Aileron"/>
              </a:rPr>
              <a:t>anggota</a:t>
            </a:r>
            <a:r>
              <a:rPr lang="en-US" sz="2670" dirty="0">
                <a:solidFill>
                  <a:srgbClr val="231F20"/>
                </a:solidFill>
                <a:latin typeface="Aileron"/>
              </a:rPr>
              <a:t> </a:t>
            </a:r>
            <a:r>
              <a:rPr lang="en-US" sz="2670" dirty="0" err="1">
                <a:solidFill>
                  <a:srgbClr val="231F20"/>
                </a:solidFill>
                <a:latin typeface="Aileron"/>
              </a:rPr>
              <a:t>bawah</a:t>
            </a:r>
            <a:r>
              <a:rPr lang="en-US" sz="2670" dirty="0">
                <a:solidFill>
                  <a:srgbClr val="231F20"/>
                </a:solidFill>
                <a:latin typeface="Aileron"/>
              </a:rPr>
              <a:t> yang </a:t>
            </a:r>
            <a:r>
              <a:rPr lang="en-US" sz="2670" dirty="0" err="1">
                <a:solidFill>
                  <a:srgbClr val="231F20"/>
                </a:solidFill>
                <a:latin typeface="Aileron"/>
              </a:rPr>
              <a:t>tercedera</a:t>
            </a:r>
            <a:r>
              <a:rPr lang="en-US" sz="2670" dirty="0">
                <a:solidFill>
                  <a:srgbClr val="231F20"/>
                </a:solidFill>
                <a:latin typeface="Aileron"/>
              </a:rPr>
              <a:t> </a:t>
            </a:r>
            <a:r>
              <a:rPr lang="en-US" sz="2670" dirty="0" err="1">
                <a:solidFill>
                  <a:srgbClr val="231F20"/>
                </a:solidFill>
                <a:latin typeface="Aileron"/>
              </a:rPr>
              <a:t>atau</a:t>
            </a:r>
            <a:r>
              <a:rPr lang="en-US" sz="2670" dirty="0">
                <a:solidFill>
                  <a:srgbClr val="231F20"/>
                </a:solidFill>
                <a:latin typeface="Aileron"/>
              </a:rPr>
              <a:t> </a:t>
            </a:r>
            <a:r>
              <a:rPr lang="en-US" sz="2670" dirty="0" err="1">
                <a:solidFill>
                  <a:srgbClr val="231F20"/>
                </a:solidFill>
                <a:latin typeface="Aileron"/>
              </a:rPr>
              <a:t>patah</a:t>
            </a:r>
            <a:r>
              <a:rPr lang="en-US" sz="2670" dirty="0">
                <a:solidFill>
                  <a:srgbClr val="231F20"/>
                </a:solidFill>
                <a:latin typeface="Aileron"/>
              </a:rPr>
              <a:t>.</a:t>
            </a:r>
          </a:p>
        </p:txBody>
      </p:sp>
      <p:sp>
        <p:nvSpPr>
          <p:cNvPr id="13" name="TextBox 13"/>
          <p:cNvSpPr txBox="1"/>
          <p:nvPr/>
        </p:nvSpPr>
        <p:spPr>
          <a:xfrm>
            <a:off x="2406644" y="2554824"/>
            <a:ext cx="5547614" cy="925065"/>
          </a:xfrm>
          <a:prstGeom prst="rect">
            <a:avLst/>
          </a:prstGeom>
        </p:spPr>
        <p:txBody>
          <a:bodyPr lIns="0" tIns="0" rIns="0" bIns="0" rtlCol="0" anchor="t">
            <a:spAutoFit/>
          </a:bodyPr>
          <a:lstStyle/>
          <a:p>
            <a:pPr algn="ctr">
              <a:lnSpc>
                <a:spcPts val="3688"/>
              </a:lnSpc>
            </a:pPr>
            <a:r>
              <a:rPr lang="en-US" sz="2927">
                <a:solidFill>
                  <a:srgbClr val="000000"/>
                </a:solidFill>
                <a:latin typeface="Aileron Bold"/>
              </a:rPr>
              <a:t>TUAP </a:t>
            </a:r>
            <a:r>
              <a:rPr lang="en-US" sz="2927">
                <a:solidFill>
                  <a:srgbClr val="FF3131"/>
                </a:solidFill>
                <a:latin typeface="Aileron Bold"/>
              </a:rPr>
              <a:t>ANGGOTA BAWAH </a:t>
            </a:r>
          </a:p>
          <a:p>
            <a:pPr algn="ctr">
              <a:lnSpc>
                <a:spcPts val="3688"/>
              </a:lnSpc>
            </a:pPr>
            <a:r>
              <a:rPr lang="en-US" sz="2927">
                <a:solidFill>
                  <a:srgbClr val="000000"/>
                </a:solidFill>
                <a:latin typeface="Aileron Bold"/>
              </a:rPr>
              <a:t>(</a:t>
            </a:r>
            <a:r>
              <a:rPr lang="en-US" sz="2927">
                <a:solidFill>
                  <a:srgbClr val="000000"/>
                </a:solidFill>
                <a:latin typeface="Aileron Bold Italics"/>
              </a:rPr>
              <a:t>LOWER LIMB SPLINT)</a:t>
            </a:r>
          </a:p>
        </p:txBody>
      </p:sp>
      <p:sp>
        <p:nvSpPr>
          <p:cNvPr id="14" name="TextBox 14"/>
          <p:cNvSpPr txBox="1"/>
          <p:nvPr/>
        </p:nvSpPr>
        <p:spPr>
          <a:xfrm>
            <a:off x="10773678" y="2549697"/>
            <a:ext cx="5547614" cy="930191"/>
          </a:xfrm>
          <a:prstGeom prst="rect">
            <a:avLst/>
          </a:prstGeom>
        </p:spPr>
        <p:txBody>
          <a:bodyPr lIns="0" tIns="0" rIns="0" bIns="0" rtlCol="0" anchor="t">
            <a:spAutoFit/>
          </a:bodyPr>
          <a:lstStyle/>
          <a:p>
            <a:pPr algn="ctr">
              <a:lnSpc>
                <a:spcPts val="3688"/>
              </a:lnSpc>
            </a:pPr>
            <a:r>
              <a:rPr lang="en-US" sz="2927">
                <a:solidFill>
                  <a:srgbClr val="000000"/>
                </a:solidFill>
                <a:latin typeface="Aileron Bold"/>
              </a:rPr>
              <a:t>TUAP </a:t>
            </a:r>
            <a:r>
              <a:rPr lang="en-US" sz="2927">
                <a:solidFill>
                  <a:srgbClr val="FF3131"/>
                </a:solidFill>
                <a:latin typeface="Aileron Bold"/>
              </a:rPr>
              <a:t>ANGGOTA ATAS </a:t>
            </a:r>
          </a:p>
          <a:p>
            <a:pPr algn="ctr">
              <a:lnSpc>
                <a:spcPts val="3688"/>
              </a:lnSpc>
            </a:pPr>
            <a:r>
              <a:rPr lang="en-US" sz="2927">
                <a:solidFill>
                  <a:srgbClr val="000000"/>
                </a:solidFill>
                <a:latin typeface="Aileron"/>
              </a:rPr>
              <a:t>(</a:t>
            </a:r>
            <a:r>
              <a:rPr lang="en-US" sz="2927">
                <a:solidFill>
                  <a:srgbClr val="000000"/>
                </a:solidFill>
                <a:latin typeface="Aileron Bold Italics"/>
              </a:rPr>
              <a:t>UPPER LIMB SPLINT)</a:t>
            </a:r>
          </a:p>
        </p:txBody>
      </p:sp>
      <p:sp>
        <p:nvSpPr>
          <p:cNvPr id="15" name="TextBox 15"/>
          <p:cNvSpPr txBox="1"/>
          <p:nvPr/>
        </p:nvSpPr>
        <p:spPr>
          <a:xfrm>
            <a:off x="10393762" y="6627921"/>
            <a:ext cx="6307448" cy="1709809"/>
          </a:xfrm>
          <a:prstGeom prst="rect">
            <a:avLst/>
          </a:prstGeom>
        </p:spPr>
        <p:txBody>
          <a:bodyPr lIns="0" tIns="0" rIns="0" bIns="0" rtlCol="0" anchor="t">
            <a:spAutoFit/>
          </a:bodyPr>
          <a:lstStyle/>
          <a:p>
            <a:pPr algn="ctr">
              <a:lnSpc>
                <a:spcPts val="3391"/>
              </a:lnSpc>
            </a:pPr>
            <a:r>
              <a:rPr lang="en-US" sz="2670" dirty="0" err="1">
                <a:solidFill>
                  <a:srgbClr val="231F20"/>
                </a:solidFill>
                <a:latin typeface="Aileron"/>
              </a:rPr>
              <a:t>Tuap</a:t>
            </a:r>
            <a:r>
              <a:rPr lang="en-US" sz="2670" dirty="0">
                <a:solidFill>
                  <a:srgbClr val="231F20"/>
                </a:solidFill>
                <a:latin typeface="Aileron"/>
              </a:rPr>
              <a:t> </a:t>
            </a:r>
            <a:r>
              <a:rPr lang="en-US" sz="2670" dirty="0" err="1">
                <a:solidFill>
                  <a:srgbClr val="231F20"/>
                </a:solidFill>
                <a:latin typeface="Aileron"/>
              </a:rPr>
              <a:t>anggota</a:t>
            </a:r>
            <a:r>
              <a:rPr lang="en-US" sz="2670" dirty="0">
                <a:solidFill>
                  <a:srgbClr val="231F20"/>
                </a:solidFill>
                <a:latin typeface="Aileron"/>
              </a:rPr>
              <a:t> </a:t>
            </a:r>
            <a:r>
              <a:rPr lang="en-US" sz="2670" dirty="0" err="1">
                <a:solidFill>
                  <a:srgbClr val="231F20"/>
                </a:solidFill>
                <a:latin typeface="Aileron Bold"/>
              </a:rPr>
              <a:t>atas</a:t>
            </a:r>
            <a:r>
              <a:rPr lang="en-US" sz="2670" dirty="0">
                <a:solidFill>
                  <a:srgbClr val="231F20"/>
                </a:solidFill>
                <a:latin typeface="Aileron Bold"/>
              </a:rPr>
              <a:t> </a:t>
            </a:r>
            <a:r>
              <a:rPr lang="en-US" sz="2670" dirty="0" err="1">
                <a:solidFill>
                  <a:srgbClr val="231F20"/>
                </a:solidFill>
                <a:latin typeface="Aileron"/>
              </a:rPr>
              <a:t>adalah</a:t>
            </a:r>
            <a:r>
              <a:rPr lang="en-US" sz="2670" dirty="0">
                <a:solidFill>
                  <a:srgbClr val="231F20"/>
                </a:solidFill>
                <a:latin typeface="Aileron"/>
              </a:rPr>
              <a:t> </a:t>
            </a:r>
            <a:r>
              <a:rPr lang="en-US" sz="2670" dirty="0" err="1">
                <a:solidFill>
                  <a:srgbClr val="231F20"/>
                </a:solidFill>
                <a:latin typeface="Aileron"/>
              </a:rPr>
              <a:t>alat</a:t>
            </a:r>
            <a:r>
              <a:rPr lang="en-US" sz="2670" dirty="0">
                <a:solidFill>
                  <a:srgbClr val="231F20"/>
                </a:solidFill>
                <a:latin typeface="Aileron"/>
              </a:rPr>
              <a:t> yang </a:t>
            </a:r>
            <a:r>
              <a:rPr lang="en-US" sz="2670" dirty="0" err="1">
                <a:solidFill>
                  <a:srgbClr val="231F20"/>
                </a:solidFill>
                <a:latin typeface="Aileron"/>
              </a:rPr>
              <a:t>digunakan</a:t>
            </a:r>
            <a:r>
              <a:rPr lang="en-US" sz="2670" dirty="0">
                <a:solidFill>
                  <a:srgbClr val="231F20"/>
                </a:solidFill>
                <a:latin typeface="Aileron"/>
              </a:rPr>
              <a:t> </a:t>
            </a:r>
            <a:r>
              <a:rPr lang="en-US" sz="2670" dirty="0" err="1">
                <a:solidFill>
                  <a:srgbClr val="231F20"/>
                </a:solidFill>
                <a:latin typeface="Aileron"/>
              </a:rPr>
              <a:t>untuk</a:t>
            </a:r>
            <a:r>
              <a:rPr lang="en-US" sz="2670" dirty="0">
                <a:solidFill>
                  <a:srgbClr val="231F20"/>
                </a:solidFill>
                <a:latin typeface="Aileron"/>
              </a:rPr>
              <a:t> </a:t>
            </a:r>
            <a:r>
              <a:rPr lang="en-US" sz="2670" dirty="0" err="1">
                <a:solidFill>
                  <a:srgbClr val="231F20"/>
                </a:solidFill>
                <a:latin typeface="Aileron"/>
              </a:rPr>
              <a:t>menyokong</a:t>
            </a:r>
            <a:r>
              <a:rPr lang="en-US" sz="2670" dirty="0">
                <a:solidFill>
                  <a:srgbClr val="231F20"/>
                </a:solidFill>
                <a:latin typeface="Aileron"/>
              </a:rPr>
              <a:t> dan </a:t>
            </a:r>
            <a:r>
              <a:rPr lang="en-US" sz="2670" dirty="0" err="1">
                <a:solidFill>
                  <a:srgbClr val="231F20"/>
                </a:solidFill>
                <a:latin typeface="Aileron"/>
              </a:rPr>
              <a:t>menstabilkan</a:t>
            </a:r>
            <a:r>
              <a:rPr lang="en-US" sz="2670" dirty="0">
                <a:solidFill>
                  <a:srgbClr val="231F20"/>
                </a:solidFill>
                <a:latin typeface="Aileron"/>
              </a:rPr>
              <a:t> </a:t>
            </a:r>
            <a:r>
              <a:rPr lang="en-US" sz="2670" dirty="0" err="1">
                <a:solidFill>
                  <a:srgbClr val="231F20"/>
                </a:solidFill>
                <a:latin typeface="Aileron"/>
              </a:rPr>
              <a:t>anggota</a:t>
            </a:r>
            <a:r>
              <a:rPr lang="en-US" sz="2670" dirty="0">
                <a:solidFill>
                  <a:srgbClr val="231F20"/>
                </a:solidFill>
                <a:latin typeface="Aileron"/>
              </a:rPr>
              <a:t> </a:t>
            </a:r>
            <a:r>
              <a:rPr lang="en-US" sz="2670" dirty="0" err="1">
                <a:solidFill>
                  <a:srgbClr val="231F20"/>
                </a:solidFill>
                <a:latin typeface="Aileron"/>
              </a:rPr>
              <a:t>atas</a:t>
            </a:r>
            <a:r>
              <a:rPr lang="en-US" sz="2670" dirty="0">
                <a:solidFill>
                  <a:srgbClr val="231F20"/>
                </a:solidFill>
                <a:latin typeface="Aileron"/>
              </a:rPr>
              <a:t> yang </a:t>
            </a:r>
            <a:r>
              <a:rPr lang="en-US" sz="2670" dirty="0" err="1">
                <a:solidFill>
                  <a:srgbClr val="231F20"/>
                </a:solidFill>
                <a:latin typeface="Aileron"/>
              </a:rPr>
              <a:t>tercedera</a:t>
            </a:r>
            <a:r>
              <a:rPr lang="en-US" sz="2670" dirty="0">
                <a:solidFill>
                  <a:srgbClr val="231F20"/>
                </a:solidFill>
                <a:latin typeface="Aileron"/>
              </a:rPr>
              <a:t> </a:t>
            </a:r>
            <a:r>
              <a:rPr lang="en-US" sz="2670" dirty="0" err="1">
                <a:solidFill>
                  <a:srgbClr val="231F20"/>
                </a:solidFill>
                <a:latin typeface="Aileron"/>
              </a:rPr>
              <a:t>atau</a:t>
            </a:r>
            <a:r>
              <a:rPr lang="en-US" sz="2670" dirty="0">
                <a:solidFill>
                  <a:srgbClr val="231F20"/>
                </a:solidFill>
                <a:latin typeface="Aileron"/>
              </a:rPr>
              <a:t> </a:t>
            </a:r>
            <a:r>
              <a:rPr lang="en-US" sz="2670" dirty="0" err="1">
                <a:solidFill>
                  <a:srgbClr val="231F20"/>
                </a:solidFill>
                <a:latin typeface="Aileron"/>
              </a:rPr>
              <a:t>patah</a:t>
            </a:r>
            <a:r>
              <a:rPr lang="en-US" sz="2670" dirty="0">
                <a:solidFill>
                  <a:srgbClr val="231F20"/>
                </a:solidFill>
                <a:latin typeface="Aileron"/>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73542"/>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TINDAKAN PERTOLONGAN CEMAS</a:t>
            </a:r>
          </a:p>
        </p:txBody>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4" name="TextBox 4"/>
          <p:cNvSpPr txBox="1"/>
          <p:nvPr/>
        </p:nvSpPr>
        <p:spPr>
          <a:xfrm>
            <a:off x="1789871" y="2712531"/>
            <a:ext cx="14564701" cy="5497723"/>
          </a:xfrm>
          <a:prstGeom prst="rect">
            <a:avLst/>
          </a:prstGeom>
        </p:spPr>
        <p:txBody>
          <a:bodyPr lIns="0" tIns="0" rIns="0" bIns="0" rtlCol="0" anchor="t">
            <a:spAutoFit/>
          </a:bodyPr>
          <a:lstStyle/>
          <a:p>
            <a:pPr marL="1151522" lvl="1" indent="-742950">
              <a:lnSpc>
                <a:spcPts val="4768"/>
              </a:lnSpc>
              <a:buFont typeface="+mj-lt"/>
              <a:buAutoNum type="arabicPeriod"/>
            </a:pPr>
            <a:r>
              <a:rPr lang="en-US" sz="3784" dirty="0" err="1">
                <a:solidFill>
                  <a:srgbClr val="000000"/>
                </a:solidFill>
                <a:latin typeface="Aileron"/>
              </a:rPr>
              <a:t>Hubungi</a:t>
            </a:r>
            <a:r>
              <a:rPr lang="en-US" sz="3784" dirty="0">
                <a:solidFill>
                  <a:srgbClr val="000000"/>
                </a:solidFill>
                <a:latin typeface="Aileron"/>
              </a:rPr>
              <a:t> PGO </a:t>
            </a:r>
            <a:r>
              <a:rPr lang="en-US" sz="3784" dirty="0" err="1">
                <a:solidFill>
                  <a:srgbClr val="000000"/>
                </a:solidFill>
                <a:latin typeface="Aileron"/>
              </a:rPr>
              <a:t>untuk</a:t>
            </a:r>
            <a:r>
              <a:rPr lang="en-US" sz="3784" dirty="0">
                <a:solidFill>
                  <a:srgbClr val="000000"/>
                </a:solidFill>
                <a:latin typeface="Aileron"/>
              </a:rPr>
              <a:t> </a:t>
            </a:r>
            <a:r>
              <a:rPr lang="en-US" sz="3784" dirty="0" err="1">
                <a:solidFill>
                  <a:srgbClr val="000000"/>
                </a:solidFill>
                <a:latin typeface="Aileron"/>
              </a:rPr>
              <a:t>dapatkan</a:t>
            </a:r>
            <a:r>
              <a:rPr lang="en-US" sz="3784" dirty="0">
                <a:solidFill>
                  <a:srgbClr val="000000"/>
                </a:solidFill>
                <a:latin typeface="Aileron"/>
              </a:rPr>
              <a:t> </a:t>
            </a:r>
            <a:r>
              <a:rPr lang="en-US" sz="3784" dirty="0" err="1">
                <a:solidFill>
                  <a:srgbClr val="000000"/>
                </a:solidFill>
                <a:latin typeface="Aileron"/>
              </a:rPr>
              <a:t>bantuan</a:t>
            </a:r>
            <a:r>
              <a:rPr lang="en-US" sz="3784" dirty="0">
                <a:solidFill>
                  <a:srgbClr val="000000"/>
                </a:solidFill>
                <a:latin typeface="Aileron"/>
              </a:rPr>
              <a:t> </a:t>
            </a:r>
            <a:r>
              <a:rPr lang="en-US" sz="3784" dirty="0" err="1">
                <a:solidFill>
                  <a:srgbClr val="000000"/>
                </a:solidFill>
                <a:latin typeface="Aileron"/>
              </a:rPr>
              <a:t>kecemasan</a:t>
            </a:r>
            <a:r>
              <a:rPr lang="en-US" sz="3784" dirty="0">
                <a:solidFill>
                  <a:srgbClr val="000000"/>
                </a:solidFill>
                <a:latin typeface="Aileron"/>
              </a:rPr>
              <a:t>;</a:t>
            </a:r>
          </a:p>
          <a:p>
            <a:pPr marL="1151522" lvl="1" indent="-742950">
              <a:lnSpc>
                <a:spcPts val="4768"/>
              </a:lnSpc>
              <a:buFont typeface="+mj-lt"/>
              <a:buAutoNum type="arabicPeriod"/>
            </a:pPr>
            <a:endParaRPr lang="en-US" sz="3784" dirty="0">
              <a:solidFill>
                <a:srgbClr val="000000"/>
              </a:solidFill>
              <a:latin typeface="Aileron"/>
            </a:endParaRPr>
          </a:p>
          <a:p>
            <a:pPr marL="1151522" lvl="1" indent="-742950">
              <a:lnSpc>
                <a:spcPts val="4768"/>
              </a:lnSpc>
              <a:buFont typeface="+mj-lt"/>
              <a:buAutoNum type="arabicPeriod"/>
            </a:pPr>
            <a:r>
              <a:rPr lang="en-US" sz="3784" dirty="0" err="1">
                <a:solidFill>
                  <a:srgbClr val="000000"/>
                </a:solidFill>
                <a:latin typeface="Aileron"/>
              </a:rPr>
              <a:t>Pastikan</a:t>
            </a:r>
            <a:r>
              <a:rPr lang="en-US" sz="3784" dirty="0">
                <a:solidFill>
                  <a:srgbClr val="000000"/>
                </a:solidFill>
                <a:latin typeface="Aileron"/>
              </a:rPr>
              <a:t> </a:t>
            </a:r>
            <a:r>
              <a:rPr lang="en-US" sz="3784" dirty="0" err="1">
                <a:solidFill>
                  <a:srgbClr val="000000"/>
                </a:solidFill>
                <a:latin typeface="Aileron"/>
              </a:rPr>
              <a:t>anggota</a:t>
            </a:r>
            <a:r>
              <a:rPr lang="en-US" sz="3784" dirty="0">
                <a:solidFill>
                  <a:srgbClr val="000000"/>
                </a:solidFill>
                <a:latin typeface="Aileron"/>
              </a:rPr>
              <a:t> </a:t>
            </a:r>
            <a:r>
              <a:rPr lang="en-US" sz="3784" dirty="0" err="1">
                <a:solidFill>
                  <a:srgbClr val="000000"/>
                </a:solidFill>
                <a:latin typeface="Aileron"/>
              </a:rPr>
              <a:t>mangsa</a:t>
            </a:r>
            <a:r>
              <a:rPr lang="en-US" sz="3784" dirty="0">
                <a:solidFill>
                  <a:srgbClr val="000000"/>
                </a:solidFill>
                <a:latin typeface="Aileron"/>
              </a:rPr>
              <a:t> yang </a:t>
            </a:r>
            <a:r>
              <a:rPr lang="en-US" sz="3784" dirty="0" err="1">
                <a:solidFill>
                  <a:srgbClr val="000000"/>
                </a:solidFill>
                <a:latin typeface="Aileron"/>
              </a:rPr>
              <a:t>cedera</a:t>
            </a:r>
            <a:r>
              <a:rPr lang="en-US" sz="3784" dirty="0">
                <a:solidFill>
                  <a:srgbClr val="000000"/>
                </a:solidFill>
                <a:latin typeface="Aileron"/>
              </a:rPr>
              <a:t> </a:t>
            </a:r>
            <a:r>
              <a:rPr lang="en-US" sz="3784" dirty="0" err="1">
                <a:solidFill>
                  <a:srgbClr val="000000"/>
                </a:solidFill>
                <a:latin typeface="Aileron"/>
              </a:rPr>
              <a:t>atau</a:t>
            </a:r>
            <a:r>
              <a:rPr lang="en-US" sz="3784" dirty="0">
                <a:solidFill>
                  <a:srgbClr val="000000"/>
                </a:solidFill>
                <a:latin typeface="Aileron"/>
              </a:rPr>
              <a:t> </a:t>
            </a:r>
            <a:r>
              <a:rPr lang="en-US" sz="3784" dirty="0" err="1">
                <a:solidFill>
                  <a:srgbClr val="000000"/>
                </a:solidFill>
                <a:latin typeface="Aileron"/>
              </a:rPr>
              <a:t>patah</a:t>
            </a:r>
            <a:r>
              <a:rPr lang="en-US" sz="3784" dirty="0">
                <a:solidFill>
                  <a:srgbClr val="000000"/>
                </a:solidFill>
                <a:latin typeface="Aileron"/>
              </a:rPr>
              <a:t>;</a:t>
            </a:r>
          </a:p>
          <a:p>
            <a:pPr marL="1151522" lvl="1" indent="-742950">
              <a:lnSpc>
                <a:spcPts val="4768"/>
              </a:lnSpc>
              <a:buFont typeface="+mj-lt"/>
              <a:buAutoNum type="arabicPeriod"/>
            </a:pPr>
            <a:endParaRPr lang="en-US" sz="3784" dirty="0">
              <a:solidFill>
                <a:srgbClr val="000000"/>
              </a:solidFill>
              <a:latin typeface="Aileron"/>
            </a:endParaRPr>
          </a:p>
          <a:p>
            <a:pPr marL="1151522" lvl="1" indent="-742950">
              <a:lnSpc>
                <a:spcPts val="4768"/>
              </a:lnSpc>
              <a:buFont typeface="+mj-lt"/>
              <a:buAutoNum type="arabicPeriod"/>
            </a:pPr>
            <a:r>
              <a:rPr lang="en-US" sz="3784" dirty="0" err="1">
                <a:solidFill>
                  <a:srgbClr val="000000"/>
                </a:solidFill>
                <a:latin typeface="Aileron"/>
              </a:rPr>
              <a:t>Pasang</a:t>
            </a:r>
            <a:r>
              <a:rPr lang="en-US" sz="3784" dirty="0">
                <a:solidFill>
                  <a:srgbClr val="000000"/>
                </a:solidFill>
                <a:latin typeface="Aileron"/>
              </a:rPr>
              <a:t> </a:t>
            </a:r>
            <a:r>
              <a:rPr lang="en-US" sz="3784" dirty="0" err="1">
                <a:solidFill>
                  <a:srgbClr val="000000"/>
                </a:solidFill>
                <a:latin typeface="Aileron"/>
              </a:rPr>
              <a:t>anduh</a:t>
            </a:r>
            <a:r>
              <a:rPr lang="en-US" sz="3784" dirty="0">
                <a:solidFill>
                  <a:srgbClr val="000000"/>
                </a:solidFill>
                <a:latin typeface="Aileron"/>
              </a:rPr>
              <a:t> </a:t>
            </a:r>
            <a:r>
              <a:rPr lang="en-US" sz="3784" dirty="0" err="1">
                <a:solidFill>
                  <a:srgbClr val="000000"/>
                </a:solidFill>
                <a:latin typeface="Aileron"/>
              </a:rPr>
              <a:t>atau</a:t>
            </a:r>
            <a:r>
              <a:rPr lang="en-US" sz="3784" dirty="0">
                <a:solidFill>
                  <a:srgbClr val="000000"/>
                </a:solidFill>
                <a:latin typeface="Aileron"/>
              </a:rPr>
              <a:t> </a:t>
            </a:r>
            <a:r>
              <a:rPr lang="en-US" sz="3784" dirty="0" err="1">
                <a:solidFill>
                  <a:srgbClr val="000000"/>
                </a:solidFill>
                <a:latin typeface="Aileron"/>
              </a:rPr>
              <a:t>tuap</a:t>
            </a:r>
            <a:r>
              <a:rPr lang="en-US" sz="3784" dirty="0">
                <a:solidFill>
                  <a:srgbClr val="000000"/>
                </a:solidFill>
                <a:latin typeface="Aileron"/>
              </a:rPr>
              <a:t> </a:t>
            </a:r>
            <a:r>
              <a:rPr lang="en-US" sz="3784" dirty="0" err="1">
                <a:solidFill>
                  <a:srgbClr val="000000"/>
                </a:solidFill>
                <a:latin typeface="Aileron"/>
              </a:rPr>
              <a:t>kepada</a:t>
            </a:r>
            <a:r>
              <a:rPr lang="en-US" sz="3784" dirty="0">
                <a:solidFill>
                  <a:srgbClr val="000000"/>
                </a:solidFill>
                <a:latin typeface="Aileron"/>
              </a:rPr>
              <a:t> </a:t>
            </a:r>
            <a:r>
              <a:rPr lang="en-US" sz="3784" dirty="0" err="1">
                <a:solidFill>
                  <a:srgbClr val="000000"/>
                </a:solidFill>
                <a:latin typeface="Aileron"/>
              </a:rPr>
              <a:t>mangsa</a:t>
            </a:r>
            <a:r>
              <a:rPr lang="en-US" sz="3784" dirty="0">
                <a:solidFill>
                  <a:srgbClr val="000000"/>
                </a:solidFill>
                <a:latin typeface="Aileron"/>
              </a:rPr>
              <a:t> </a:t>
            </a:r>
            <a:r>
              <a:rPr lang="en-US" sz="3784" dirty="0" err="1">
                <a:solidFill>
                  <a:srgbClr val="000000"/>
                </a:solidFill>
                <a:latin typeface="Aileron"/>
              </a:rPr>
              <a:t>bersesuaian</a:t>
            </a:r>
            <a:r>
              <a:rPr lang="en-US" sz="3784" dirty="0">
                <a:solidFill>
                  <a:srgbClr val="000000"/>
                </a:solidFill>
                <a:latin typeface="Aileron"/>
              </a:rPr>
              <a:t> </a:t>
            </a:r>
            <a:r>
              <a:rPr lang="en-US" sz="3784" dirty="0" err="1">
                <a:solidFill>
                  <a:srgbClr val="000000"/>
                </a:solidFill>
                <a:latin typeface="Aileron"/>
              </a:rPr>
              <a:t>dengan</a:t>
            </a:r>
            <a:r>
              <a:rPr lang="en-US" sz="3784" dirty="0">
                <a:solidFill>
                  <a:srgbClr val="000000"/>
                </a:solidFill>
                <a:latin typeface="Aileron"/>
              </a:rPr>
              <a:t> </a:t>
            </a:r>
            <a:r>
              <a:rPr lang="en-US" sz="3784" dirty="0" err="1">
                <a:solidFill>
                  <a:srgbClr val="000000"/>
                </a:solidFill>
                <a:latin typeface="Aileron"/>
              </a:rPr>
              <a:t>anggota</a:t>
            </a:r>
            <a:r>
              <a:rPr lang="en-US" sz="3784" dirty="0">
                <a:solidFill>
                  <a:srgbClr val="000000"/>
                </a:solidFill>
                <a:latin typeface="Aileron"/>
              </a:rPr>
              <a:t> yang </a:t>
            </a:r>
            <a:r>
              <a:rPr lang="en-US" sz="3784" dirty="0" err="1">
                <a:solidFill>
                  <a:srgbClr val="000000"/>
                </a:solidFill>
                <a:latin typeface="Aileron"/>
              </a:rPr>
              <a:t>cedera</a:t>
            </a:r>
            <a:r>
              <a:rPr lang="en-US" sz="3784" dirty="0">
                <a:solidFill>
                  <a:srgbClr val="000000"/>
                </a:solidFill>
                <a:latin typeface="Aileron"/>
              </a:rPr>
              <a:t> </a:t>
            </a:r>
            <a:r>
              <a:rPr lang="en-US" sz="3784" dirty="0" err="1">
                <a:solidFill>
                  <a:srgbClr val="000000"/>
                </a:solidFill>
                <a:latin typeface="Aileron"/>
              </a:rPr>
              <a:t>atau</a:t>
            </a:r>
            <a:r>
              <a:rPr lang="en-US" sz="3784" dirty="0">
                <a:solidFill>
                  <a:srgbClr val="000000"/>
                </a:solidFill>
                <a:latin typeface="Aileron"/>
              </a:rPr>
              <a:t> </a:t>
            </a:r>
            <a:r>
              <a:rPr lang="en-US" sz="3784" dirty="0" err="1">
                <a:solidFill>
                  <a:srgbClr val="000000"/>
                </a:solidFill>
                <a:latin typeface="Aileron"/>
              </a:rPr>
              <a:t>patah</a:t>
            </a:r>
            <a:r>
              <a:rPr lang="en-US" sz="3784" dirty="0">
                <a:solidFill>
                  <a:srgbClr val="000000"/>
                </a:solidFill>
                <a:latin typeface="Aileron"/>
              </a:rPr>
              <a:t>;</a:t>
            </a:r>
          </a:p>
          <a:p>
            <a:pPr marL="1151522" lvl="1" indent="-742950">
              <a:lnSpc>
                <a:spcPts val="4768"/>
              </a:lnSpc>
              <a:buFont typeface="+mj-lt"/>
              <a:buAutoNum type="arabicPeriod"/>
            </a:pPr>
            <a:endParaRPr lang="en-US" sz="3784" dirty="0">
              <a:solidFill>
                <a:srgbClr val="000000"/>
              </a:solidFill>
              <a:latin typeface="Aileron"/>
            </a:endParaRPr>
          </a:p>
          <a:p>
            <a:pPr marL="1151522" lvl="1" indent="-742950">
              <a:lnSpc>
                <a:spcPts val="4768"/>
              </a:lnSpc>
              <a:buFont typeface="+mj-lt"/>
              <a:buAutoNum type="arabicPeriod"/>
            </a:pPr>
            <a:r>
              <a:rPr lang="en-US" sz="3784" dirty="0" err="1">
                <a:solidFill>
                  <a:srgbClr val="000000"/>
                </a:solidFill>
                <a:latin typeface="Aileron"/>
              </a:rPr>
              <a:t>Hantar</a:t>
            </a:r>
            <a:r>
              <a:rPr lang="en-US" sz="3784" dirty="0">
                <a:solidFill>
                  <a:srgbClr val="000000"/>
                </a:solidFill>
                <a:latin typeface="Aileron"/>
              </a:rPr>
              <a:t> </a:t>
            </a:r>
            <a:r>
              <a:rPr lang="en-US" sz="3784" dirty="0" err="1">
                <a:solidFill>
                  <a:srgbClr val="000000"/>
                </a:solidFill>
                <a:latin typeface="Aileron"/>
              </a:rPr>
              <a:t>ke</a:t>
            </a:r>
            <a:r>
              <a:rPr lang="en-US" sz="3784" dirty="0">
                <a:solidFill>
                  <a:srgbClr val="000000"/>
                </a:solidFill>
                <a:latin typeface="Aileron"/>
              </a:rPr>
              <a:t> hospital </a:t>
            </a:r>
            <a:r>
              <a:rPr lang="en-US" sz="3784" dirty="0" err="1">
                <a:solidFill>
                  <a:srgbClr val="000000"/>
                </a:solidFill>
                <a:latin typeface="Aileron"/>
              </a:rPr>
              <a:t>dengan</a:t>
            </a:r>
            <a:r>
              <a:rPr lang="en-US" sz="3784" dirty="0">
                <a:solidFill>
                  <a:srgbClr val="000000"/>
                </a:solidFill>
                <a:latin typeface="Aileron"/>
              </a:rPr>
              <a:t> </a:t>
            </a:r>
            <a:r>
              <a:rPr lang="en-US" sz="3784" dirty="0" err="1">
                <a:solidFill>
                  <a:srgbClr val="000000"/>
                </a:solidFill>
                <a:latin typeface="Aileron"/>
              </a:rPr>
              <a:t>segera</a:t>
            </a:r>
            <a:r>
              <a:rPr lang="en-US" sz="3784" dirty="0">
                <a:solidFill>
                  <a:srgbClr val="000000"/>
                </a:solidFill>
                <a:latin typeface="Aileron"/>
              </a:rPr>
              <a:t> </a:t>
            </a:r>
            <a:r>
              <a:rPr lang="en-US" sz="3784" dirty="0" err="1">
                <a:solidFill>
                  <a:srgbClr val="000000"/>
                </a:solidFill>
                <a:latin typeface="Aileron"/>
              </a:rPr>
              <a:t>untuk</a:t>
            </a:r>
            <a:r>
              <a:rPr lang="en-US" sz="3784" dirty="0">
                <a:solidFill>
                  <a:srgbClr val="000000"/>
                </a:solidFill>
                <a:latin typeface="Aileron"/>
              </a:rPr>
              <a:t> </a:t>
            </a:r>
            <a:r>
              <a:rPr lang="en-US" sz="3784" dirty="0" err="1">
                <a:solidFill>
                  <a:srgbClr val="000000"/>
                </a:solidFill>
                <a:latin typeface="Aileron"/>
              </a:rPr>
              <a:t>mendapatkan</a:t>
            </a:r>
            <a:r>
              <a:rPr lang="en-US" sz="3784" dirty="0">
                <a:solidFill>
                  <a:srgbClr val="000000"/>
                </a:solidFill>
                <a:latin typeface="Aileron"/>
              </a:rPr>
              <a:t> </a:t>
            </a:r>
            <a:r>
              <a:rPr lang="en-US" sz="3784" dirty="0" err="1">
                <a:solidFill>
                  <a:srgbClr val="000000"/>
                </a:solidFill>
                <a:latin typeface="Aileron"/>
              </a:rPr>
              <a:t>rawatan</a:t>
            </a:r>
            <a:r>
              <a:rPr lang="en-US" sz="3784" dirty="0">
                <a:solidFill>
                  <a:srgbClr val="000000"/>
                </a:solidFill>
                <a:latin typeface="Aileron"/>
              </a:rPr>
              <a:t> </a:t>
            </a:r>
            <a:r>
              <a:rPr lang="en-US" sz="3784" dirty="0" err="1">
                <a:solidFill>
                  <a:srgbClr val="000000"/>
                </a:solidFill>
                <a:latin typeface="Aileron"/>
              </a:rPr>
              <a:t>selanjutnya</a:t>
            </a:r>
            <a:r>
              <a:rPr lang="en-US" sz="3784" dirty="0">
                <a:solidFill>
                  <a:srgbClr val="000000"/>
                </a:solidFill>
                <a:latin typeface="Aileron"/>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79392"/>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DEFINISI</a:t>
            </a:r>
          </a:p>
        </p:txBody>
      </p:sp>
      <p:sp>
        <p:nvSpPr>
          <p:cNvPr id="3" name="TextBox 3"/>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TERSELIUH</a:t>
            </a:r>
          </a:p>
        </p:txBody>
      </p:sp>
      <p:sp>
        <p:nvSpPr>
          <p:cNvPr id="4" name="Freeform 4"/>
          <p:cNvSpPr/>
          <p:nvPr/>
        </p:nvSpPr>
        <p:spPr>
          <a:xfrm>
            <a:off x="10173329" y="3143644"/>
            <a:ext cx="7085971" cy="5536169"/>
          </a:xfrm>
          <a:custGeom>
            <a:avLst/>
            <a:gdLst/>
            <a:ahLst/>
            <a:cxnLst/>
            <a:rect l="l" t="t" r="r" b="b"/>
            <a:pathLst>
              <a:path w="7085971" h="5536169">
                <a:moveTo>
                  <a:pt x="0" y="0"/>
                </a:moveTo>
                <a:lnTo>
                  <a:pt x="7085971" y="0"/>
                </a:lnTo>
                <a:lnTo>
                  <a:pt x="7085971" y="5536169"/>
                </a:lnTo>
                <a:lnTo>
                  <a:pt x="0" y="5536169"/>
                </a:lnTo>
                <a:lnTo>
                  <a:pt x="0" y="0"/>
                </a:lnTo>
                <a:close/>
              </a:path>
            </a:pathLst>
          </a:custGeom>
          <a:blipFill>
            <a:blip r:embed="rId2"/>
            <a:stretch>
              <a:fillRect l="-6078" t="-5835" r="-8938" b="-4576"/>
            </a:stretch>
          </a:blipFill>
        </p:spPr>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TextBox 6"/>
          <p:cNvSpPr txBox="1"/>
          <p:nvPr/>
        </p:nvSpPr>
        <p:spPr>
          <a:xfrm>
            <a:off x="2215153" y="3843853"/>
            <a:ext cx="7958176" cy="2699976"/>
          </a:xfrm>
          <a:prstGeom prst="rect">
            <a:avLst/>
          </a:prstGeom>
        </p:spPr>
        <p:txBody>
          <a:bodyPr lIns="0" tIns="0" rIns="0" bIns="0" rtlCol="0" anchor="t">
            <a:spAutoFit/>
          </a:bodyPr>
          <a:lstStyle/>
          <a:p>
            <a:pPr>
              <a:lnSpc>
                <a:spcPts val="5361"/>
              </a:lnSpc>
            </a:pPr>
            <a:r>
              <a:rPr lang="en-US" sz="3829">
                <a:solidFill>
                  <a:srgbClr val="000000"/>
                </a:solidFill>
                <a:latin typeface="Aileron"/>
              </a:rPr>
              <a:t>Terseliuh adalah dimana ligamen yang bertanggungjawab menstabilkan sendi telah terkoyak atau putus.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79392"/>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TANDA DAN GEJALA </a:t>
            </a:r>
          </a:p>
        </p:txBody>
      </p:sp>
      <p:sp>
        <p:nvSpPr>
          <p:cNvPr id="3" name="TextBox 3"/>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TERSELIUH</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5" name="Freeform 5"/>
          <p:cNvSpPr/>
          <p:nvPr/>
        </p:nvSpPr>
        <p:spPr>
          <a:xfrm>
            <a:off x="12035705" y="3577446"/>
            <a:ext cx="5049140" cy="4195090"/>
          </a:xfrm>
          <a:custGeom>
            <a:avLst/>
            <a:gdLst/>
            <a:ahLst/>
            <a:cxnLst/>
            <a:rect l="l" t="t" r="r" b="b"/>
            <a:pathLst>
              <a:path w="5049140" h="4195090">
                <a:moveTo>
                  <a:pt x="0" y="0"/>
                </a:moveTo>
                <a:lnTo>
                  <a:pt x="5049140" y="0"/>
                </a:lnTo>
                <a:lnTo>
                  <a:pt x="5049140" y="4195090"/>
                </a:lnTo>
                <a:lnTo>
                  <a:pt x="0" y="4195090"/>
                </a:lnTo>
                <a:lnTo>
                  <a:pt x="0" y="0"/>
                </a:lnTo>
                <a:close/>
              </a:path>
            </a:pathLst>
          </a:custGeom>
          <a:blipFill>
            <a:blip r:embed="rId3"/>
            <a:stretch>
              <a:fillRect/>
            </a:stretch>
          </a:blipFill>
        </p:spPr>
      </p:sp>
      <p:sp>
        <p:nvSpPr>
          <p:cNvPr id="6" name="TextBox 6"/>
          <p:cNvSpPr txBox="1"/>
          <p:nvPr/>
        </p:nvSpPr>
        <p:spPr>
          <a:xfrm>
            <a:off x="1749645" y="4046676"/>
            <a:ext cx="9961319" cy="2152449"/>
          </a:xfrm>
          <a:prstGeom prst="rect">
            <a:avLst/>
          </a:prstGeom>
        </p:spPr>
        <p:txBody>
          <a:bodyPr lIns="0" tIns="0" rIns="0" bIns="0" rtlCol="0" anchor="t">
            <a:spAutoFit/>
          </a:bodyPr>
          <a:lstStyle/>
          <a:p>
            <a:pPr marL="736647" lvl="1" indent="-368323">
              <a:lnSpc>
                <a:spcPts val="4776"/>
              </a:lnSpc>
              <a:buFont typeface="Arial"/>
              <a:buChar char="•"/>
            </a:pPr>
            <a:r>
              <a:rPr lang="en-US" sz="3411" dirty="0" err="1">
                <a:solidFill>
                  <a:srgbClr val="000000"/>
                </a:solidFill>
                <a:latin typeface="Aileron"/>
              </a:rPr>
              <a:t>Sakit</a:t>
            </a:r>
            <a:r>
              <a:rPr lang="en-US" sz="3411" dirty="0">
                <a:solidFill>
                  <a:srgbClr val="000000"/>
                </a:solidFill>
                <a:latin typeface="Aileron"/>
              </a:rPr>
              <a:t> di </a:t>
            </a:r>
            <a:r>
              <a:rPr lang="en-US" sz="3411" dirty="0" err="1">
                <a:solidFill>
                  <a:srgbClr val="000000"/>
                </a:solidFill>
                <a:latin typeface="Aileron"/>
              </a:rPr>
              <a:t>tempat</a:t>
            </a:r>
            <a:r>
              <a:rPr lang="en-US" sz="3411" dirty="0">
                <a:solidFill>
                  <a:srgbClr val="000000"/>
                </a:solidFill>
                <a:latin typeface="Aileron"/>
              </a:rPr>
              <a:t> </a:t>
            </a:r>
            <a:r>
              <a:rPr lang="en-US" sz="3411" dirty="0" err="1">
                <a:solidFill>
                  <a:srgbClr val="000000"/>
                </a:solidFill>
                <a:latin typeface="Aileron"/>
              </a:rPr>
              <a:t>cedera</a:t>
            </a:r>
            <a:r>
              <a:rPr lang="en-US" sz="3411" dirty="0">
                <a:solidFill>
                  <a:srgbClr val="000000"/>
                </a:solidFill>
                <a:latin typeface="Aileron"/>
              </a:rPr>
              <a:t> (</a:t>
            </a:r>
            <a:r>
              <a:rPr lang="en-US" sz="3411" dirty="0">
                <a:solidFill>
                  <a:srgbClr val="000000"/>
                </a:solidFill>
                <a:latin typeface="Aileron Italics"/>
              </a:rPr>
              <a:t>pain at the injured part)</a:t>
            </a:r>
          </a:p>
          <a:p>
            <a:pPr>
              <a:lnSpc>
                <a:spcPts val="1372"/>
              </a:lnSpc>
            </a:pPr>
            <a:endParaRPr lang="en-US" sz="3411" dirty="0">
              <a:solidFill>
                <a:srgbClr val="000000"/>
              </a:solidFill>
              <a:latin typeface="Aileron Italics"/>
            </a:endParaRPr>
          </a:p>
          <a:p>
            <a:pPr marL="736647" lvl="1" indent="-368323">
              <a:lnSpc>
                <a:spcPts val="4776"/>
              </a:lnSpc>
              <a:buFont typeface="Arial"/>
              <a:buChar char="•"/>
            </a:pPr>
            <a:r>
              <a:rPr lang="en-US" sz="3411" dirty="0" err="1">
                <a:solidFill>
                  <a:srgbClr val="000000"/>
                </a:solidFill>
                <a:latin typeface="Aileron"/>
              </a:rPr>
              <a:t>Bengkak</a:t>
            </a:r>
            <a:r>
              <a:rPr lang="en-US" sz="3411" dirty="0">
                <a:solidFill>
                  <a:srgbClr val="000000"/>
                </a:solidFill>
                <a:latin typeface="Aileron"/>
              </a:rPr>
              <a:t> dan </a:t>
            </a:r>
            <a:r>
              <a:rPr lang="en-US" sz="3411" dirty="0" err="1">
                <a:solidFill>
                  <a:srgbClr val="000000"/>
                </a:solidFill>
                <a:latin typeface="Aileron"/>
              </a:rPr>
              <a:t>lebam</a:t>
            </a:r>
            <a:r>
              <a:rPr lang="en-US" sz="3411" dirty="0">
                <a:solidFill>
                  <a:srgbClr val="000000"/>
                </a:solidFill>
                <a:latin typeface="Aileron"/>
              </a:rPr>
              <a:t> </a:t>
            </a:r>
            <a:r>
              <a:rPr lang="en-US" sz="3411" dirty="0">
                <a:solidFill>
                  <a:srgbClr val="000000"/>
                </a:solidFill>
                <a:latin typeface="Aileron Italics"/>
              </a:rPr>
              <a:t>(swelling and bruising)</a:t>
            </a:r>
          </a:p>
          <a:p>
            <a:pPr>
              <a:lnSpc>
                <a:spcPts val="1372"/>
              </a:lnSpc>
            </a:pPr>
            <a:endParaRPr lang="en-US" sz="3411" dirty="0">
              <a:solidFill>
                <a:srgbClr val="000000"/>
              </a:solidFill>
              <a:latin typeface="Aileron Italics"/>
            </a:endParaRPr>
          </a:p>
          <a:p>
            <a:pPr marL="736647" lvl="1" indent="-368323">
              <a:lnSpc>
                <a:spcPts val="4776"/>
              </a:lnSpc>
              <a:buFont typeface="Arial"/>
              <a:buChar char="•"/>
            </a:pPr>
            <a:r>
              <a:rPr lang="en-US" sz="3411" dirty="0" err="1">
                <a:solidFill>
                  <a:srgbClr val="000000"/>
                </a:solidFill>
                <a:latin typeface="Aileron"/>
              </a:rPr>
              <a:t>Hilang</a:t>
            </a:r>
            <a:r>
              <a:rPr lang="en-US" sz="3411" dirty="0">
                <a:solidFill>
                  <a:srgbClr val="000000"/>
                </a:solidFill>
                <a:latin typeface="Aileron"/>
              </a:rPr>
              <a:t> </a:t>
            </a:r>
            <a:r>
              <a:rPr lang="en-US" sz="3411" dirty="0" err="1">
                <a:solidFill>
                  <a:srgbClr val="000000"/>
                </a:solidFill>
                <a:latin typeface="Aileron"/>
              </a:rPr>
              <a:t>upaya</a:t>
            </a:r>
            <a:r>
              <a:rPr lang="en-US" sz="3411" dirty="0">
                <a:solidFill>
                  <a:srgbClr val="000000"/>
                </a:solidFill>
                <a:latin typeface="Aileron"/>
              </a:rPr>
              <a:t> </a:t>
            </a:r>
            <a:r>
              <a:rPr lang="en-US" sz="3411" dirty="0">
                <a:solidFill>
                  <a:srgbClr val="000000"/>
                </a:solidFill>
                <a:latin typeface="Aileron Italics"/>
              </a:rPr>
              <a:t>(Loss of function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79392"/>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R.I.C.E</a:t>
            </a:r>
          </a:p>
        </p:txBody>
      </p:sp>
      <p:sp>
        <p:nvSpPr>
          <p:cNvPr id="3" name="TextBox 3"/>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TERSELIUH</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5" name="Freeform 5"/>
          <p:cNvSpPr/>
          <p:nvPr/>
        </p:nvSpPr>
        <p:spPr>
          <a:xfrm>
            <a:off x="1206703" y="2876304"/>
            <a:ext cx="16052597" cy="2956504"/>
          </a:xfrm>
          <a:custGeom>
            <a:avLst/>
            <a:gdLst/>
            <a:ahLst/>
            <a:cxnLst/>
            <a:rect l="l" t="t" r="r" b="b"/>
            <a:pathLst>
              <a:path w="16052597" h="2956504">
                <a:moveTo>
                  <a:pt x="0" y="0"/>
                </a:moveTo>
                <a:lnTo>
                  <a:pt x="16052597" y="0"/>
                </a:lnTo>
                <a:lnTo>
                  <a:pt x="16052597" y="2956504"/>
                </a:lnTo>
                <a:lnTo>
                  <a:pt x="0" y="2956504"/>
                </a:lnTo>
                <a:lnTo>
                  <a:pt x="0" y="0"/>
                </a:lnTo>
                <a:close/>
              </a:path>
            </a:pathLst>
          </a:custGeom>
          <a:blipFill>
            <a:blip r:embed="rId3"/>
            <a:stretch>
              <a:fillRect l="-5571" t="-20558" r="-6862" b="-120558"/>
            </a:stretch>
          </a:blipFill>
        </p:spPr>
      </p:sp>
      <p:sp>
        <p:nvSpPr>
          <p:cNvPr id="6" name="TextBox 6"/>
          <p:cNvSpPr txBox="1"/>
          <p:nvPr/>
        </p:nvSpPr>
        <p:spPr>
          <a:xfrm>
            <a:off x="1206703" y="6008654"/>
            <a:ext cx="3213226" cy="1302758"/>
          </a:xfrm>
          <a:prstGeom prst="rect">
            <a:avLst/>
          </a:prstGeom>
        </p:spPr>
        <p:txBody>
          <a:bodyPr lIns="0" tIns="0" rIns="0" bIns="0" rtlCol="0" anchor="t">
            <a:spAutoFit/>
          </a:bodyPr>
          <a:lstStyle/>
          <a:p>
            <a:pPr algn="ctr">
              <a:lnSpc>
                <a:spcPts val="4788"/>
              </a:lnSpc>
            </a:pPr>
            <a:r>
              <a:rPr lang="en-US" sz="3420">
                <a:solidFill>
                  <a:srgbClr val="FF3131"/>
                </a:solidFill>
                <a:latin typeface="Aileron Bold Italics"/>
              </a:rPr>
              <a:t>R</a:t>
            </a:r>
            <a:r>
              <a:rPr lang="en-US" sz="3420">
                <a:solidFill>
                  <a:srgbClr val="000000"/>
                </a:solidFill>
                <a:latin typeface="Aileron Bold Italics"/>
              </a:rPr>
              <a:t>EST</a:t>
            </a:r>
          </a:p>
          <a:p>
            <a:pPr algn="ctr">
              <a:lnSpc>
                <a:spcPts val="2800"/>
              </a:lnSpc>
            </a:pPr>
            <a:r>
              <a:rPr lang="en-US" sz="2000">
                <a:solidFill>
                  <a:srgbClr val="000000"/>
                </a:solidFill>
                <a:latin typeface="Aileron"/>
              </a:rPr>
              <a:t>Rehatkan bahagian anggota yang cedera </a:t>
            </a:r>
          </a:p>
        </p:txBody>
      </p:sp>
      <p:sp>
        <p:nvSpPr>
          <p:cNvPr id="7" name="TextBox 7"/>
          <p:cNvSpPr txBox="1"/>
          <p:nvPr/>
        </p:nvSpPr>
        <p:spPr>
          <a:xfrm>
            <a:off x="5435468" y="6008654"/>
            <a:ext cx="3213226" cy="1302758"/>
          </a:xfrm>
          <a:prstGeom prst="rect">
            <a:avLst/>
          </a:prstGeom>
        </p:spPr>
        <p:txBody>
          <a:bodyPr lIns="0" tIns="0" rIns="0" bIns="0" rtlCol="0" anchor="t">
            <a:spAutoFit/>
          </a:bodyPr>
          <a:lstStyle/>
          <a:p>
            <a:pPr algn="ctr">
              <a:lnSpc>
                <a:spcPts val="4788"/>
              </a:lnSpc>
            </a:pPr>
            <a:r>
              <a:rPr lang="en-US" sz="3420">
                <a:solidFill>
                  <a:srgbClr val="FF3131"/>
                </a:solidFill>
                <a:latin typeface="Aileron Bold Italics"/>
              </a:rPr>
              <a:t>I</a:t>
            </a:r>
            <a:r>
              <a:rPr lang="en-US" sz="3420">
                <a:solidFill>
                  <a:srgbClr val="000000"/>
                </a:solidFill>
                <a:latin typeface="Aileron Bold Italics"/>
              </a:rPr>
              <a:t>CE</a:t>
            </a:r>
          </a:p>
          <a:p>
            <a:pPr algn="ctr">
              <a:lnSpc>
                <a:spcPts val="2800"/>
              </a:lnSpc>
            </a:pPr>
            <a:r>
              <a:rPr lang="en-US" sz="2000">
                <a:solidFill>
                  <a:srgbClr val="000000"/>
                </a:solidFill>
                <a:latin typeface="Aileron"/>
              </a:rPr>
              <a:t>Beri tuaman sejuk dengan ais berbalut dengan kain. </a:t>
            </a:r>
          </a:p>
        </p:txBody>
      </p:sp>
      <p:sp>
        <p:nvSpPr>
          <p:cNvPr id="8" name="TextBox 8"/>
          <p:cNvSpPr txBox="1"/>
          <p:nvPr/>
        </p:nvSpPr>
        <p:spPr>
          <a:xfrm>
            <a:off x="9144000" y="6008654"/>
            <a:ext cx="3642926" cy="2007608"/>
          </a:xfrm>
          <a:prstGeom prst="rect">
            <a:avLst/>
          </a:prstGeom>
        </p:spPr>
        <p:txBody>
          <a:bodyPr lIns="0" tIns="0" rIns="0" bIns="0" rtlCol="0" anchor="t">
            <a:spAutoFit/>
          </a:bodyPr>
          <a:lstStyle/>
          <a:p>
            <a:pPr algn="ctr">
              <a:lnSpc>
                <a:spcPts val="4788"/>
              </a:lnSpc>
            </a:pPr>
            <a:r>
              <a:rPr lang="en-US" sz="3420">
                <a:solidFill>
                  <a:srgbClr val="FF3131"/>
                </a:solidFill>
                <a:latin typeface="Aileron Bold Italics"/>
              </a:rPr>
              <a:t>C</a:t>
            </a:r>
            <a:r>
              <a:rPr lang="en-US" sz="3420">
                <a:solidFill>
                  <a:srgbClr val="000000"/>
                </a:solidFill>
                <a:latin typeface="Aileron Bold Italics"/>
              </a:rPr>
              <a:t>OMPRESSION</a:t>
            </a:r>
          </a:p>
          <a:p>
            <a:pPr algn="ctr">
              <a:lnSpc>
                <a:spcPts val="2800"/>
              </a:lnSpc>
            </a:pPr>
            <a:r>
              <a:rPr lang="en-US" sz="2000">
                <a:solidFill>
                  <a:srgbClr val="000000"/>
                </a:solidFill>
                <a:latin typeface="Aileron"/>
              </a:rPr>
              <a:t>Balutkan bahagian anggota yang cedera dengan balutan tekanan menggunakan pembalut elastik.</a:t>
            </a:r>
          </a:p>
        </p:txBody>
      </p:sp>
      <p:sp>
        <p:nvSpPr>
          <p:cNvPr id="9" name="TextBox 9"/>
          <p:cNvSpPr txBox="1"/>
          <p:nvPr/>
        </p:nvSpPr>
        <p:spPr>
          <a:xfrm>
            <a:off x="13616374" y="6008654"/>
            <a:ext cx="3642926" cy="1302758"/>
          </a:xfrm>
          <a:prstGeom prst="rect">
            <a:avLst/>
          </a:prstGeom>
        </p:spPr>
        <p:txBody>
          <a:bodyPr lIns="0" tIns="0" rIns="0" bIns="0" rtlCol="0" anchor="t">
            <a:spAutoFit/>
          </a:bodyPr>
          <a:lstStyle/>
          <a:p>
            <a:pPr algn="ctr">
              <a:lnSpc>
                <a:spcPts val="4788"/>
              </a:lnSpc>
            </a:pPr>
            <a:r>
              <a:rPr lang="en-US" sz="3420">
                <a:solidFill>
                  <a:srgbClr val="FF3131"/>
                </a:solidFill>
                <a:latin typeface="Aileron Bold Italics"/>
              </a:rPr>
              <a:t>E</a:t>
            </a:r>
            <a:r>
              <a:rPr lang="en-US" sz="3420">
                <a:solidFill>
                  <a:srgbClr val="000000"/>
                </a:solidFill>
                <a:latin typeface="Aileron Bold Italics"/>
              </a:rPr>
              <a:t>LEVATION</a:t>
            </a:r>
          </a:p>
          <a:p>
            <a:pPr algn="ctr">
              <a:lnSpc>
                <a:spcPts val="2800"/>
              </a:lnSpc>
            </a:pPr>
            <a:r>
              <a:rPr lang="en-US" sz="2000">
                <a:solidFill>
                  <a:srgbClr val="000000"/>
                </a:solidFill>
                <a:latin typeface="Aileron"/>
              </a:rPr>
              <a:t>Tinggikan bahagian anggota yang cedera.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979392"/>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OBJEKTIF</a:t>
            </a:r>
          </a:p>
        </p:txBody>
      </p:sp>
      <p:sp>
        <p:nvSpPr>
          <p:cNvPr id="4" name="TextBox 4"/>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TERBAKAR</a:t>
            </a:r>
          </a:p>
        </p:txBody>
      </p:sp>
      <p:sp>
        <p:nvSpPr>
          <p:cNvPr id="5" name="TextBox 5"/>
          <p:cNvSpPr txBox="1"/>
          <p:nvPr/>
        </p:nvSpPr>
        <p:spPr>
          <a:xfrm>
            <a:off x="2868016" y="3592060"/>
            <a:ext cx="12931959" cy="3026680"/>
          </a:xfrm>
          <a:prstGeom prst="rect">
            <a:avLst/>
          </a:prstGeom>
        </p:spPr>
        <p:txBody>
          <a:bodyPr lIns="0" tIns="0" rIns="0" bIns="0" rtlCol="0" anchor="t">
            <a:spAutoFit/>
          </a:bodyPr>
          <a:lstStyle/>
          <a:p>
            <a:pPr marL="750994" lvl="1" indent="-375497" algn="just">
              <a:lnSpc>
                <a:spcPts val="4869"/>
              </a:lnSpc>
              <a:buFont typeface="Arial"/>
              <a:buChar char="•"/>
            </a:pPr>
            <a:r>
              <a:rPr lang="en-US" sz="3478">
                <a:solidFill>
                  <a:srgbClr val="000000"/>
                </a:solidFill>
                <a:latin typeface="Aileron"/>
              </a:rPr>
              <a:t>Dapat menilai peringkat terbakar dan keterukan kecederaan terbakar yang di alami.</a:t>
            </a:r>
          </a:p>
          <a:p>
            <a:pPr algn="just">
              <a:lnSpc>
                <a:spcPts val="4869"/>
              </a:lnSpc>
            </a:pPr>
            <a:endParaRPr lang="en-US" sz="3478">
              <a:solidFill>
                <a:srgbClr val="000000"/>
              </a:solidFill>
              <a:latin typeface="Aileron"/>
            </a:endParaRPr>
          </a:p>
          <a:p>
            <a:pPr marL="750994" lvl="1" indent="-375497" algn="just">
              <a:lnSpc>
                <a:spcPts val="4869"/>
              </a:lnSpc>
              <a:buFont typeface="Arial"/>
              <a:buChar char="•"/>
            </a:pPr>
            <a:r>
              <a:rPr lang="en-US" sz="3478">
                <a:solidFill>
                  <a:srgbClr val="000000"/>
                </a:solidFill>
                <a:latin typeface="Aileron"/>
              </a:rPr>
              <a:t>Boleh memberi rawatan kecemasan yang berkesan di tempat kejadian.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9315D"/>
        </a:solidFill>
        <a:effectLst/>
      </p:bgPr>
    </p:bg>
    <p:spTree>
      <p:nvGrpSpPr>
        <p:cNvPr id="1" name=""/>
        <p:cNvGrpSpPr/>
        <p:nvPr/>
      </p:nvGrpSpPr>
      <p:grpSpPr>
        <a:xfrm>
          <a:off x="0" y="0"/>
          <a:ext cx="0" cy="0"/>
          <a:chOff x="0" y="0"/>
          <a:chExt cx="0" cy="0"/>
        </a:xfrm>
      </p:grpSpPr>
      <p:sp>
        <p:nvSpPr>
          <p:cNvPr id="3" name="Freeform 3"/>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8999"/>
            </a:blip>
            <a:stretch>
              <a:fillRect/>
            </a:stretch>
          </a:blipFill>
        </p:spPr>
      </p:sp>
      <p:sp>
        <p:nvSpPr>
          <p:cNvPr id="7" name="TextBox 7"/>
          <p:cNvSpPr txBox="1"/>
          <p:nvPr/>
        </p:nvSpPr>
        <p:spPr>
          <a:xfrm>
            <a:off x="4236347" y="4348786"/>
            <a:ext cx="9815307" cy="2766619"/>
          </a:xfrm>
          <a:prstGeom prst="rect">
            <a:avLst/>
          </a:prstGeom>
        </p:spPr>
        <p:txBody>
          <a:bodyPr lIns="0" tIns="0" rIns="0" bIns="0" rtlCol="0" anchor="t">
            <a:spAutoFit/>
          </a:bodyPr>
          <a:lstStyle/>
          <a:p>
            <a:pPr algn="ctr">
              <a:lnSpc>
                <a:spcPts val="22684"/>
              </a:lnSpc>
            </a:pPr>
            <a:r>
              <a:rPr lang="en-US" sz="16437" spc="1610">
                <a:solidFill>
                  <a:srgbClr val="FFFFFF"/>
                </a:solidFill>
                <a:latin typeface="Oswald Bold"/>
              </a:rPr>
              <a:t>KASIH</a:t>
            </a:r>
          </a:p>
        </p:txBody>
      </p:sp>
      <p:sp>
        <p:nvSpPr>
          <p:cNvPr id="8" name="TextBox 8"/>
          <p:cNvSpPr txBox="1"/>
          <p:nvPr/>
        </p:nvSpPr>
        <p:spPr>
          <a:xfrm>
            <a:off x="4236347" y="3442248"/>
            <a:ext cx="9815307" cy="1186902"/>
          </a:xfrm>
          <a:prstGeom prst="rect">
            <a:avLst/>
          </a:prstGeom>
        </p:spPr>
        <p:txBody>
          <a:bodyPr lIns="0" tIns="0" rIns="0" bIns="0" rtlCol="0" anchor="t">
            <a:spAutoFit/>
          </a:bodyPr>
          <a:lstStyle/>
          <a:p>
            <a:pPr algn="ctr">
              <a:lnSpc>
                <a:spcPts val="9748"/>
              </a:lnSpc>
            </a:pPr>
            <a:r>
              <a:rPr lang="en-US" sz="7063" spc="692">
                <a:solidFill>
                  <a:srgbClr val="FFFFFF"/>
                </a:solidFill>
                <a:latin typeface="Oswald Bold"/>
              </a:rPr>
              <a:t>TERIMA</a:t>
            </a:r>
          </a:p>
        </p:txBody>
      </p:sp>
      <p:sp>
        <p:nvSpPr>
          <p:cNvPr id="9" name="Freeform 9"/>
          <p:cNvSpPr/>
          <p:nvPr/>
        </p:nvSpPr>
        <p:spPr>
          <a:xfrm>
            <a:off x="-1" y="0"/>
            <a:ext cx="5764563" cy="462915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l="-56518" t="-100000"/>
            </a:stretch>
          </a:blipFill>
        </p:spPr>
      </p:sp>
      <p:pic>
        <p:nvPicPr>
          <p:cNvPr id="10" name="Picture 9">
            <a:extLst>
              <a:ext uri="{FF2B5EF4-FFF2-40B4-BE49-F238E27FC236}">
                <a16:creationId xmlns:a16="http://schemas.microsoft.com/office/drawing/2014/main" id="{BC6D5A80-8E87-460A-B2C6-83A400DEB8CF}"/>
              </a:ext>
            </a:extLst>
          </p:cNvPr>
          <p:cNvPicPr>
            <a:picLocks noChangeAspect="1"/>
          </p:cNvPicPr>
          <p:nvPr/>
        </p:nvPicPr>
        <p:blipFill rotWithShape="1">
          <a:blip r:embed="rId5"/>
          <a:srcRect r="23002" b="31482"/>
          <a:stretch/>
        </p:blipFill>
        <p:spPr>
          <a:xfrm>
            <a:off x="4800600" y="3238500"/>
            <a:ext cx="13487400" cy="7048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129" y="1718828"/>
            <a:ext cx="9476978" cy="7566673"/>
          </a:xfrm>
          <a:custGeom>
            <a:avLst/>
            <a:gdLst/>
            <a:ahLst/>
            <a:cxnLst/>
            <a:rect l="l" t="t" r="r" b="b"/>
            <a:pathLst>
              <a:path w="9476978" h="7566673">
                <a:moveTo>
                  <a:pt x="0" y="0"/>
                </a:moveTo>
                <a:lnTo>
                  <a:pt x="9476978" y="0"/>
                </a:lnTo>
                <a:lnTo>
                  <a:pt x="9476978" y="7566673"/>
                </a:lnTo>
                <a:lnTo>
                  <a:pt x="0" y="7566673"/>
                </a:lnTo>
                <a:lnTo>
                  <a:pt x="0" y="0"/>
                </a:lnTo>
                <a:close/>
              </a:path>
            </a:pathLst>
          </a:custGeom>
          <a:blipFill>
            <a:blip r:embed="rId2"/>
            <a:stretch>
              <a:fillRect/>
            </a:stretch>
          </a:blipFill>
        </p:spPr>
      </p:sp>
      <p:sp>
        <p:nvSpPr>
          <p:cNvPr id="3" name="Freeform 3"/>
          <p:cNvSpPr/>
          <p:nvPr/>
        </p:nvSpPr>
        <p:spPr>
          <a:xfrm>
            <a:off x="6180516" y="1492065"/>
            <a:ext cx="5926968" cy="7302871"/>
          </a:xfrm>
          <a:custGeom>
            <a:avLst/>
            <a:gdLst/>
            <a:ahLst/>
            <a:cxnLst/>
            <a:rect l="l" t="t" r="r" b="b"/>
            <a:pathLst>
              <a:path w="5926968" h="7302871">
                <a:moveTo>
                  <a:pt x="0" y="0"/>
                </a:moveTo>
                <a:lnTo>
                  <a:pt x="5926968" y="0"/>
                </a:lnTo>
                <a:lnTo>
                  <a:pt x="5926968" y="7302870"/>
                </a:lnTo>
                <a:lnTo>
                  <a:pt x="0" y="7302870"/>
                </a:lnTo>
                <a:lnTo>
                  <a:pt x="0" y="0"/>
                </a:lnTo>
                <a:close/>
              </a:path>
            </a:pathLst>
          </a:custGeom>
          <a:blipFill>
            <a:blip r:embed="rId3">
              <a:alphaModFix amt="15000"/>
            </a:blip>
            <a:stretch>
              <a:fillRect/>
            </a:stretch>
          </a:blipFill>
        </p:spPr>
      </p:sp>
      <p:sp>
        <p:nvSpPr>
          <p:cNvPr id="4" name="TextBox 4"/>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LAPISAN KULIT MANUSIA</a:t>
            </a:r>
          </a:p>
        </p:txBody>
      </p:sp>
      <p:sp>
        <p:nvSpPr>
          <p:cNvPr id="5" name="TextBox 5"/>
          <p:cNvSpPr txBox="1"/>
          <p:nvPr/>
        </p:nvSpPr>
        <p:spPr>
          <a:xfrm>
            <a:off x="9891107" y="5057775"/>
            <a:ext cx="7096161" cy="2036070"/>
          </a:xfrm>
          <a:prstGeom prst="rect">
            <a:avLst/>
          </a:prstGeom>
        </p:spPr>
        <p:txBody>
          <a:bodyPr lIns="0" tIns="0" rIns="0" bIns="0" rtlCol="0" anchor="t">
            <a:spAutoFit/>
          </a:bodyPr>
          <a:lstStyle/>
          <a:p>
            <a:pPr>
              <a:lnSpc>
                <a:spcPts val="5421"/>
              </a:lnSpc>
            </a:pPr>
            <a:r>
              <a:rPr lang="en-US" sz="3872" dirty="0">
                <a:solidFill>
                  <a:srgbClr val="000000"/>
                </a:solidFill>
                <a:latin typeface="Aileron"/>
              </a:rPr>
              <a:t>3 </a:t>
            </a:r>
            <a:r>
              <a:rPr lang="en-US" sz="3872" dirty="0" err="1">
                <a:solidFill>
                  <a:srgbClr val="000000"/>
                </a:solidFill>
                <a:latin typeface="Aileron"/>
              </a:rPr>
              <a:t>Lapisan</a:t>
            </a:r>
            <a:r>
              <a:rPr lang="en-US" sz="3872" dirty="0">
                <a:solidFill>
                  <a:srgbClr val="000000"/>
                </a:solidFill>
                <a:latin typeface="Aileron"/>
              </a:rPr>
              <a:t> </a:t>
            </a:r>
            <a:r>
              <a:rPr lang="en-US" sz="3872" dirty="0" err="1">
                <a:solidFill>
                  <a:srgbClr val="000000"/>
                </a:solidFill>
                <a:latin typeface="Aileron"/>
              </a:rPr>
              <a:t>iaitu</a:t>
            </a:r>
            <a:r>
              <a:rPr lang="en-US" sz="3872" dirty="0">
                <a:solidFill>
                  <a:srgbClr val="000000"/>
                </a:solidFill>
                <a:latin typeface="Aileron"/>
              </a:rPr>
              <a:t>: - </a:t>
            </a:r>
          </a:p>
          <a:p>
            <a:pPr>
              <a:lnSpc>
                <a:spcPts val="5421"/>
              </a:lnSpc>
            </a:pPr>
            <a:r>
              <a:rPr lang="en-US" sz="3872" dirty="0">
                <a:solidFill>
                  <a:srgbClr val="000000"/>
                </a:solidFill>
                <a:latin typeface="Aileron Bold"/>
              </a:rPr>
              <a:t>EPIDERMIS, DERMIS, </a:t>
            </a:r>
            <a:r>
              <a:rPr lang="en-US" sz="4000" b="1" i="0" dirty="0">
                <a:solidFill>
                  <a:srgbClr val="000000"/>
                </a:solidFill>
                <a:effectLst/>
                <a:latin typeface="Inter"/>
              </a:rPr>
              <a:t>HIPODERMIS</a:t>
            </a:r>
            <a:endParaRPr lang="en-US" sz="3872" dirty="0">
              <a:solidFill>
                <a:srgbClr val="000000"/>
              </a:solidFill>
              <a:latin typeface="Aileron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028700" y="1979392"/>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 EJEN YANG BOLEH MEMBAKAR TISU</a:t>
            </a:r>
          </a:p>
        </p:txBody>
      </p:sp>
      <p:sp>
        <p:nvSpPr>
          <p:cNvPr id="4" name="TextBox 4"/>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TERBAKAR</a:t>
            </a:r>
          </a:p>
        </p:txBody>
      </p:sp>
      <p:sp>
        <p:nvSpPr>
          <p:cNvPr id="5" name="TextBox 5"/>
          <p:cNvSpPr txBox="1"/>
          <p:nvPr/>
        </p:nvSpPr>
        <p:spPr>
          <a:xfrm>
            <a:off x="1675383" y="3409129"/>
            <a:ext cx="14937235" cy="5600892"/>
          </a:xfrm>
          <a:prstGeom prst="rect">
            <a:avLst/>
          </a:prstGeom>
        </p:spPr>
        <p:txBody>
          <a:bodyPr lIns="0" tIns="0" rIns="0" bIns="0" rtlCol="0" anchor="t">
            <a:spAutoFit/>
          </a:bodyPr>
          <a:lstStyle/>
          <a:p>
            <a:pPr marL="750995" lvl="1" indent="-375498" algn="just">
              <a:lnSpc>
                <a:spcPts val="4869"/>
              </a:lnSpc>
              <a:buFont typeface="Arial"/>
              <a:buChar char="•"/>
            </a:pPr>
            <a:r>
              <a:rPr lang="en-US" sz="3478" dirty="0" err="1">
                <a:solidFill>
                  <a:srgbClr val="000000"/>
                </a:solidFill>
                <a:latin typeface="Aileron"/>
              </a:rPr>
              <a:t>Kecederaan</a:t>
            </a:r>
            <a:r>
              <a:rPr lang="en-US" sz="3478" dirty="0">
                <a:solidFill>
                  <a:srgbClr val="000000"/>
                </a:solidFill>
                <a:latin typeface="Aileron"/>
              </a:rPr>
              <a:t> </a:t>
            </a:r>
            <a:r>
              <a:rPr lang="en-US" sz="3478" dirty="0" err="1">
                <a:solidFill>
                  <a:srgbClr val="000000"/>
                </a:solidFill>
                <a:latin typeface="Aileron"/>
              </a:rPr>
              <a:t>kepada</a:t>
            </a:r>
            <a:r>
              <a:rPr lang="en-US" sz="3478" dirty="0">
                <a:solidFill>
                  <a:srgbClr val="000000"/>
                </a:solidFill>
                <a:latin typeface="Aileron"/>
              </a:rPr>
              <a:t> </a:t>
            </a:r>
            <a:r>
              <a:rPr lang="en-US" sz="3478" dirty="0" err="1">
                <a:solidFill>
                  <a:srgbClr val="000000"/>
                </a:solidFill>
                <a:latin typeface="Aileron"/>
              </a:rPr>
              <a:t>tisu</a:t>
            </a:r>
            <a:r>
              <a:rPr lang="en-US" sz="3478" dirty="0">
                <a:solidFill>
                  <a:srgbClr val="000000"/>
                </a:solidFill>
                <a:latin typeface="Aileron"/>
              </a:rPr>
              <a:t> badan </a:t>
            </a:r>
            <a:r>
              <a:rPr lang="en-US" sz="3478" dirty="0" err="1">
                <a:solidFill>
                  <a:srgbClr val="000000"/>
                </a:solidFill>
                <a:latin typeface="Aileron"/>
              </a:rPr>
              <a:t>manusia</a:t>
            </a:r>
            <a:r>
              <a:rPr lang="en-US" sz="3478" dirty="0">
                <a:solidFill>
                  <a:srgbClr val="000000"/>
                </a:solidFill>
                <a:latin typeface="Aileron"/>
              </a:rPr>
              <a:t> yang </a:t>
            </a:r>
            <a:r>
              <a:rPr lang="en-US" sz="3478" dirty="0" err="1">
                <a:solidFill>
                  <a:srgbClr val="000000"/>
                </a:solidFill>
                <a:latin typeface="Aileron"/>
              </a:rPr>
              <a:t>disebabkan</a:t>
            </a:r>
            <a:r>
              <a:rPr lang="en-US" sz="3478" dirty="0">
                <a:solidFill>
                  <a:srgbClr val="000000"/>
                </a:solidFill>
                <a:latin typeface="Aileron"/>
              </a:rPr>
              <a:t> oleh </a:t>
            </a:r>
            <a:r>
              <a:rPr lang="en-US" sz="3478" dirty="0" err="1">
                <a:solidFill>
                  <a:srgbClr val="000000"/>
                </a:solidFill>
                <a:latin typeface="Aileron"/>
              </a:rPr>
              <a:t>bahang</a:t>
            </a:r>
            <a:r>
              <a:rPr lang="en-US" sz="3478" dirty="0">
                <a:solidFill>
                  <a:srgbClr val="000000"/>
                </a:solidFill>
                <a:latin typeface="Aileron"/>
              </a:rPr>
              <a:t> </a:t>
            </a:r>
            <a:r>
              <a:rPr lang="en-US" sz="3478" dirty="0" err="1">
                <a:solidFill>
                  <a:srgbClr val="000000"/>
                </a:solidFill>
                <a:latin typeface="Aileron"/>
              </a:rPr>
              <a:t>panas,suhu</a:t>
            </a:r>
            <a:r>
              <a:rPr lang="en-US" sz="3478" dirty="0">
                <a:solidFill>
                  <a:srgbClr val="000000"/>
                </a:solidFill>
                <a:latin typeface="Aileron"/>
              </a:rPr>
              <a:t> yang </a:t>
            </a:r>
            <a:r>
              <a:rPr lang="en-US" sz="3478" dirty="0" err="1">
                <a:solidFill>
                  <a:srgbClr val="000000"/>
                </a:solidFill>
                <a:latin typeface="Aileron"/>
              </a:rPr>
              <a:t>tinggi</a:t>
            </a:r>
            <a:r>
              <a:rPr lang="en-US" sz="3478" dirty="0">
                <a:solidFill>
                  <a:srgbClr val="000000"/>
                </a:solidFill>
                <a:latin typeface="Aileron"/>
              </a:rPr>
              <a:t> .</a:t>
            </a:r>
          </a:p>
          <a:p>
            <a:pPr algn="just">
              <a:lnSpc>
                <a:spcPts val="4869"/>
              </a:lnSpc>
            </a:pPr>
            <a:endParaRPr lang="en-US" sz="3478" dirty="0">
              <a:solidFill>
                <a:srgbClr val="000000"/>
              </a:solidFill>
              <a:latin typeface="Aileron"/>
            </a:endParaRPr>
          </a:p>
          <a:p>
            <a:pPr algn="just">
              <a:lnSpc>
                <a:spcPts val="4869"/>
              </a:lnSpc>
            </a:pPr>
            <a:r>
              <a:rPr lang="en-US" sz="3478" dirty="0">
                <a:solidFill>
                  <a:srgbClr val="000000"/>
                </a:solidFill>
                <a:latin typeface="Aileron"/>
              </a:rPr>
              <a:t> </a:t>
            </a:r>
            <a:r>
              <a:rPr lang="en-US" sz="3478" dirty="0" err="1">
                <a:solidFill>
                  <a:srgbClr val="000000"/>
                </a:solidFill>
                <a:latin typeface="Aileron Bold"/>
              </a:rPr>
              <a:t>Ejen</a:t>
            </a:r>
            <a:r>
              <a:rPr lang="en-US" sz="3478" dirty="0">
                <a:solidFill>
                  <a:srgbClr val="000000"/>
                </a:solidFill>
                <a:latin typeface="Aileron Bold"/>
              </a:rPr>
              <a:t> yang </a:t>
            </a:r>
            <a:r>
              <a:rPr lang="en-US" sz="3478" dirty="0" err="1">
                <a:solidFill>
                  <a:srgbClr val="000000"/>
                </a:solidFill>
                <a:latin typeface="Aileron Bold"/>
              </a:rPr>
              <a:t>boleh</a:t>
            </a:r>
            <a:r>
              <a:rPr lang="en-US" sz="3478" dirty="0">
                <a:solidFill>
                  <a:srgbClr val="000000"/>
                </a:solidFill>
                <a:latin typeface="Aileron Bold"/>
              </a:rPr>
              <a:t> </a:t>
            </a:r>
            <a:r>
              <a:rPr lang="en-US" sz="3478" dirty="0" err="1">
                <a:solidFill>
                  <a:srgbClr val="000000"/>
                </a:solidFill>
                <a:latin typeface="Aileron Bold"/>
              </a:rPr>
              <a:t>membakar</a:t>
            </a:r>
            <a:r>
              <a:rPr lang="en-US" sz="3478" dirty="0">
                <a:solidFill>
                  <a:srgbClr val="000000"/>
                </a:solidFill>
                <a:latin typeface="Aileron Bold"/>
              </a:rPr>
              <a:t> </a:t>
            </a:r>
            <a:r>
              <a:rPr lang="en-US" sz="3478" dirty="0" err="1">
                <a:solidFill>
                  <a:srgbClr val="000000"/>
                </a:solidFill>
                <a:latin typeface="Aileron Bold"/>
              </a:rPr>
              <a:t>tisu</a:t>
            </a:r>
            <a:r>
              <a:rPr lang="en-US" sz="3478" dirty="0">
                <a:solidFill>
                  <a:srgbClr val="000000"/>
                </a:solidFill>
                <a:latin typeface="Aileron Bold"/>
              </a:rPr>
              <a:t>;-</a:t>
            </a:r>
          </a:p>
          <a:p>
            <a:pPr marL="946997" lvl="1" indent="-571500" algn="just">
              <a:lnSpc>
                <a:spcPts val="4869"/>
              </a:lnSpc>
              <a:buFont typeface="+mj-lt"/>
              <a:buAutoNum type="romanLcPeriod"/>
            </a:pPr>
            <a:r>
              <a:rPr lang="en-US" sz="3478" dirty="0" err="1">
                <a:solidFill>
                  <a:srgbClr val="000000"/>
                </a:solidFill>
                <a:latin typeface="Aileron"/>
              </a:rPr>
              <a:t>Kebakaran</a:t>
            </a:r>
            <a:r>
              <a:rPr lang="en-US" sz="3478" dirty="0">
                <a:solidFill>
                  <a:srgbClr val="000000"/>
                </a:solidFill>
                <a:latin typeface="Aileron"/>
              </a:rPr>
              <a:t> </a:t>
            </a:r>
            <a:r>
              <a:rPr lang="en-US" sz="3478" dirty="0" err="1">
                <a:solidFill>
                  <a:srgbClr val="000000"/>
                </a:solidFill>
                <a:latin typeface="Aileron"/>
              </a:rPr>
              <a:t>dari</a:t>
            </a:r>
            <a:r>
              <a:rPr lang="en-US" sz="3478" dirty="0">
                <a:solidFill>
                  <a:srgbClr val="000000"/>
                </a:solidFill>
                <a:latin typeface="Aileron"/>
              </a:rPr>
              <a:t> </a:t>
            </a:r>
            <a:r>
              <a:rPr lang="en-US" sz="3478" dirty="0" err="1">
                <a:solidFill>
                  <a:srgbClr val="000000"/>
                </a:solidFill>
                <a:latin typeface="Aileron"/>
              </a:rPr>
              <a:t>bahan</a:t>
            </a:r>
            <a:r>
              <a:rPr lang="en-US" sz="3478" dirty="0">
                <a:solidFill>
                  <a:srgbClr val="000000"/>
                </a:solidFill>
                <a:latin typeface="Aileron"/>
              </a:rPr>
              <a:t> </a:t>
            </a:r>
            <a:r>
              <a:rPr lang="en-US" sz="3478" dirty="0" err="1">
                <a:solidFill>
                  <a:srgbClr val="000000"/>
                </a:solidFill>
                <a:latin typeface="Aileron"/>
              </a:rPr>
              <a:t>panas</a:t>
            </a:r>
            <a:r>
              <a:rPr lang="en-US" sz="3478" dirty="0">
                <a:solidFill>
                  <a:srgbClr val="000000"/>
                </a:solidFill>
                <a:latin typeface="Aileron"/>
              </a:rPr>
              <a:t> </a:t>
            </a:r>
            <a:r>
              <a:rPr lang="en-US" sz="3478" dirty="0" err="1">
                <a:solidFill>
                  <a:srgbClr val="000000"/>
                </a:solidFill>
                <a:latin typeface="Aileron"/>
              </a:rPr>
              <a:t>seperti</a:t>
            </a:r>
            <a:r>
              <a:rPr lang="en-US" sz="3478" dirty="0">
                <a:solidFill>
                  <a:srgbClr val="000000"/>
                </a:solidFill>
                <a:latin typeface="Aileron"/>
              </a:rPr>
              <a:t> </a:t>
            </a:r>
            <a:r>
              <a:rPr lang="en-US" sz="3478" dirty="0" err="1">
                <a:solidFill>
                  <a:srgbClr val="000000"/>
                </a:solidFill>
                <a:latin typeface="Aileron"/>
              </a:rPr>
              <a:t>api,air,wap</a:t>
            </a:r>
            <a:r>
              <a:rPr lang="en-US" sz="3478" dirty="0">
                <a:solidFill>
                  <a:srgbClr val="000000"/>
                </a:solidFill>
                <a:latin typeface="Aileron"/>
              </a:rPr>
              <a:t> </a:t>
            </a:r>
            <a:r>
              <a:rPr lang="en-US" sz="3478" dirty="0" err="1">
                <a:solidFill>
                  <a:srgbClr val="000000"/>
                </a:solidFill>
                <a:latin typeface="Aileron"/>
              </a:rPr>
              <a:t>minyak</a:t>
            </a:r>
            <a:r>
              <a:rPr lang="en-US" sz="3478" dirty="0">
                <a:solidFill>
                  <a:srgbClr val="000000"/>
                </a:solidFill>
                <a:latin typeface="Aileron"/>
              </a:rPr>
              <a:t> </a:t>
            </a:r>
            <a:r>
              <a:rPr lang="en-US" sz="3478" dirty="0" err="1">
                <a:solidFill>
                  <a:srgbClr val="000000"/>
                </a:solidFill>
                <a:latin typeface="Aileron"/>
              </a:rPr>
              <a:t>panas</a:t>
            </a:r>
            <a:r>
              <a:rPr lang="en-US" sz="3478" dirty="0">
                <a:solidFill>
                  <a:srgbClr val="000000"/>
                </a:solidFill>
                <a:latin typeface="Aileron"/>
              </a:rPr>
              <a:t> dan juga </a:t>
            </a:r>
            <a:r>
              <a:rPr lang="en-US" sz="3478" dirty="0" err="1">
                <a:solidFill>
                  <a:srgbClr val="000000"/>
                </a:solidFill>
                <a:latin typeface="Aileron"/>
              </a:rPr>
              <a:t>bahan</a:t>
            </a:r>
            <a:r>
              <a:rPr lang="en-US" sz="3478" dirty="0">
                <a:solidFill>
                  <a:srgbClr val="000000"/>
                </a:solidFill>
                <a:latin typeface="Aileron"/>
              </a:rPr>
              <a:t> </a:t>
            </a:r>
            <a:r>
              <a:rPr lang="en-US" sz="3478" dirty="0" err="1">
                <a:solidFill>
                  <a:srgbClr val="000000"/>
                </a:solidFill>
                <a:latin typeface="Aileron"/>
              </a:rPr>
              <a:t>panas</a:t>
            </a:r>
            <a:r>
              <a:rPr lang="en-US" sz="3478" dirty="0">
                <a:solidFill>
                  <a:srgbClr val="000000"/>
                </a:solidFill>
                <a:latin typeface="Aileron"/>
              </a:rPr>
              <a:t> yang lain;</a:t>
            </a:r>
          </a:p>
          <a:p>
            <a:pPr marL="946997" lvl="1" indent="-571500" algn="just">
              <a:lnSpc>
                <a:spcPts val="4869"/>
              </a:lnSpc>
              <a:buFont typeface="+mj-lt"/>
              <a:buAutoNum type="romanLcPeriod"/>
            </a:pPr>
            <a:r>
              <a:rPr lang="en-US" sz="3478" dirty="0" err="1">
                <a:solidFill>
                  <a:srgbClr val="000000"/>
                </a:solidFill>
                <a:latin typeface="Aileron"/>
              </a:rPr>
              <a:t>Bahan-bahan</a:t>
            </a:r>
            <a:r>
              <a:rPr lang="en-US" sz="3478" dirty="0">
                <a:solidFill>
                  <a:srgbClr val="000000"/>
                </a:solidFill>
                <a:latin typeface="Aileron"/>
              </a:rPr>
              <a:t> </a:t>
            </a:r>
            <a:r>
              <a:rPr lang="en-US" sz="3478" dirty="0" err="1">
                <a:solidFill>
                  <a:srgbClr val="000000"/>
                </a:solidFill>
                <a:latin typeface="Aileron"/>
              </a:rPr>
              <a:t>kimia</a:t>
            </a:r>
            <a:r>
              <a:rPr lang="en-US" sz="3478" dirty="0">
                <a:solidFill>
                  <a:srgbClr val="000000"/>
                </a:solidFill>
                <a:latin typeface="Aileron"/>
              </a:rPr>
              <a:t> </a:t>
            </a:r>
            <a:r>
              <a:rPr lang="en-US" sz="3478" dirty="0" err="1">
                <a:solidFill>
                  <a:srgbClr val="000000"/>
                </a:solidFill>
                <a:latin typeface="Aileron"/>
              </a:rPr>
              <a:t>seperti</a:t>
            </a:r>
            <a:r>
              <a:rPr lang="en-US" sz="3478" dirty="0">
                <a:solidFill>
                  <a:srgbClr val="000000"/>
                </a:solidFill>
                <a:latin typeface="Aileron"/>
              </a:rPr>
              <a:t> </a:t>
            </a:r>
            <a:r>
              <a:rPr lang="en-US" sz="3478" dirty="0" err="1">
                <a:solidFill>
                  <a:srgbClr val="000000"/>
                </a:solidFill>
                <a:latin typeface="Aileron"/>
              </a:rPr>
              <a:t>asid</a:t>
            </a:r>
            <a:r>
              <a:rPr lang="en-US" sz="3478" dirty="0">
                <a:solidFill>
                  <a:srgbClr val="000000"/>
                </a:solidFill>
                <a:latin typeface="Aileron"/>
              </a:rPr>
              <a:t> dan alkali;</a:t>
            </a:r>
          </a:p>
          <a:p>
            <a:pPr marL="946997" lvl="1" indent="-571500" algn="just">
              <a:lnSpc>
                <a:spcPts val="4869"/>
              </a:lnSpc>
              <a:buFont typeface="+mj-lt"/>
              <a:buAutoNum type="romanLcPeriod"/>
            </a:pPr>
            <a:r>
              <a:rPr lang="en-US" sz="3478" dirty="0" err="1">
                <a:solidFill>
                  <a:srgbClr val="000000"/>
                </a:solidFill>
                <a:latin typeface="Aileron"/>
              </a:rPr>
              <a:t>Aliran</a:t>
            </a:r>
            <a:r>
              <a:rPr lang="en-US" sz="3478" dirty="0">
                <a:solidFill>
                  <a:srgbClr val="000000"/>
                </a:solidFill>
                <a:latin typeface="Aileron"/>
              </a:rPr>
              <a:t> </a:t>
            </a:r>
            <a:r>
              <a:rPr lang="en-US" sz="3478" dirty="0" err="1">
                <a:solidFill>
                  <a:srgbClr val="000000"/>
                </a:solidFill>
                <a:latin typeface="Aileron"/>
              </a:rPr>
              <a:t>elektrik</a:t>
            </a:r>
            <a:r>
              <a:rPr lang="en-US" sz="3478" dirty="0">
                <a:solidFill>
                  <a:srgbClr val="000000"/>
                </a:solidFill>
                <a:latin typeface="Aileron"/>
              </a:rPr>
              <a:t> dan </a:t>
            </a:r>
            <a:r>
              <a:rPr lang="en-US" sz="3478" dirty="0" err="1">
                <a:solidFill>
                  <a:srgbClr val="000000"/>
                </a:solidFill>
                <a:latin typeface="Aileron"/>
              </a:rPr>
              <a:t>kilat</a:t>
            </a:r>
            <a:r>
              <a:rPr lang="en-US" sz="3478" dirty="0">
                <a:solidFill>
                  <a:srgbClr val="000000"/>
                </a:solidFill>
                <a:latin typeface="Aileron"/>
              </a:rPr>
              <a:t>;</a:t>
            </a:r>
          </a:p>
          <a:p>
            <a:pPr marL="946997" lvl="1" indent="-571500" algn="just">
              <a:lnSpc>
                <a:spcPts val="4869"/>
              </a:lnSpc>
              <a:buFont typeface="+mj-lt"/>
              <a:buAutoNum type="romanLcPeriod"/>
            </a:pPr>
            <a:r>
              <a:rPr lang="en-US" sz="3478" dirty="0" err="1">
                <a:solidFill>
                  <a:srgbClr val="000000"/>
                </a:solidFill>
                <a:latin typeface="Aileron"/>
              </a:rPr>
              <a:t>Pancaran</a:t>
            </a:r>
            <a:r>
              <a:rPr lang="en-US" sz="3478" dirty="0">
                <a:solidFill>
                  <a:srgbClr val="000000"/>
                </a:solidFill>
                <a:latin typeface="Aileron"/>
              </a:rPr>
              <a:t> </a:t>
            </a:r>
            <a:r>
              <a:rPr lang="en-US" sz="3478" dirty="0" err="1">
                <a:solidFill>
                  <a:srgbClr val="000000"/>
                </a:solidFill>
                <a:latin typeface="Aileron"/>
              </a:rPr>
              <a:t>Radioaktif</a:t>
            </a:r>
            <a:r>
              <a:rPr lang="en-US" sz="3478" dirty="0">
                <a:solidFill>
                  <a:srgbClr val="000000"/>
                </a:solidFill>
                <a:latin typeface="Aileron"/>
              </a:rPr>
              <a:t> (</a:t>
            </a:r>
            <a:r>
              <a:rPr lang="en-US" sz="3478" dirty="0" err="1">
                <a:solidFill>
                  <a:srgbClr val="000000"/>
                </a:solidFill>
                <a:latin typeface="Aileron"/>
              </a:rPr>
              <a:t>Radiasi</a:t>
            </a:r>
            <a:r>
              <a:rPr lang="en-US" sz="3478" dirty="0">
                <a:solidFill>
                  <a:srgbClr val="000000"/>
                </a:solidFill>
                <a:latin typeface="Aileron"/>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3" name="Group 3"/>
          <p:cNvGrpSpPr/>
          <p:nvPr/>
        </p:nvGrpSpPr>
        <p:grpSpPr>
          <a:xfrm>
            <a:off x="12979364" y="2919533"/>
            <a:ext cx="4655293" cy="6338767"/>
            <a:chOff x="0" y="0"/>
            <a:chExt cx="6207057" cy="8451690"/>
          </a:xfrm>
        </p:grpSpPr>
        <p:sp>
          <p:nvSpPr>
            <p:cNvPr id="4" name="Freeform 4"/>
            <p:cNvSpPr/>
            <p:nvPr/>
          </p:nvSpPr>
          <p:spPr>
            <a:xfrm>
              <a:off x="0" y="0"/>
              <a:ext cx="6207057" cy="4350334"/>
            </a:xfrm>
            <a:custGeom>
              <a:avLst/>
              <a:gdLst/>
              <a:ahLst/>
              <a:cxnLst/>
              <a:rect l="l" t="t" r="r" b="b"/>
              <a:pathLst>
                <a:path w="6207057" h="4350334">
                  <a:moveTo>
                    <a:pt x="0" y="0"/>
                  </a:moveTo>
                  <a:lnTo>
                    <a:pt x="6207057" y="0"/>
                  </a:lnTo>
                  <a:lnTo>
                    <a:pt x="6207057" y="4350334"/>
                  </a:lnTo>
                  <a:lnTo>
                    <a:pt x="0" y="4350334"/>
                  </a:lnTo>
                  <a:lnTo>
                    <a:pt x="0" y="0"/>
                  </a:lnTo>
                  <a:close/>
                </a:path>
              </a:pathLst>
            </a:custGeom>
            <a:blipFill>
              <a:blip r:embed="rId3"/>
              <a:stretch>
                <a:fillRect l="-5813" t="-5203" b="-16320"/>
              </a:stretch>
            </a:blipFill>
          </p:spPr>
        </p:sp>
        <p:sp>
          <p:nvSpPr>
            <p:cNvPr id="5" name="Freeform 5"/>
            <p:cNvSpPr/>
            <p:nvPr/>
          </p:nvSpPr>
          <p:spPr>
            <a:xfrm>
              <a:off x="333855" y="4754714"/>
              <a:ext cx="5722904" cy="3696976"/>
            </a:xfrm>
            <a:custGeom>
              <a:avLst/>
              <a:gdLst/>
              <a:ahLst/>
              <a:cxnLst/>
              <a:rect l="l" t="t" r="r" b="b"/>
              <a:pathLst>
                <a:path w="5722904" h="3696976">
                  <a:moveTo>
                    <a:pt x="0" y="0"/>
                  </a:moveTo>
                  <a:lnTo>
                    <a:pt x="5722904" y="0"/>
                  </a:lnTo>
                  <a:lnTo>
                    <a:pt x="5722904" y="3696976"/>
                  </a:lnTo>
                  <a:lnTo>
                    <a:pt x="0" y="3696976"/>
                  </a:lnTo>
                  <a:lnTo>
                    <a:pt x="0" y="0"/>
                  </a:lnTo>
                  <a:close/>
                </a:path>
              </a:pathLst>
            </a:custGeom>
            <a:blipFill>
              <a:blip r:embed="rId4"/>
              <a:stretch>
                <a:fillRect l="-118407" t="-109616" r="-165699" b="-124680"/>
              </a:stretch>
            </a:blipFill>
          </p:spPr>
        </p:sp>
      </p:grpSp>
      <p:sp>
        <p:nvSpPr>
          <p:cNvPr id="6" name="TextBox 6"/>
          <p:cNvSpPr txBox="1"/>
          <p:nvPr/>
        </p:nvSpPr>
        <p:spPr>
          <a:xfrm>
            <a:off x="1028700" y="1977698"/>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KLASIFIKASI </a:t>
            </a:r>
          </a:p>
        </p:txBody>
      </p:sp>
      <p:sp>
        <p:nvSpPr>
          <p:cNvPr id="7" name="TextBox 7"/>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TERBAKAR</a:t>
            </a:r>
          </a:p>
        </p:txBody>
      </p:sp>
      <p:sp>
        <p:nvSpPr>
          <p:cNvPr id="8" name="TextBox 8"/>
          <p:cNvSpPr txBox="1"/>
          <p:nvPr/>
        </p:nvSpPr>
        <p:spPr>
          <a:xfrm>
            <a:off x="1675383" y="3178803"/>
            <a:ext cx="7977750" cy="957197"/>
          </a:xfrm>
          <a:prstGeom prst="rect">
            <a:avLst/>
          </a:prstGeom>
        </p:spPr>
        <p:txBody>
          <a:bodyPr lIns="0" tIns="0" rIns="0" bIns="0" rtlCol="0" anchor="t">
            <a:spAutoFit/>
          </a:bodyPr>
          <a:lstStyle/>
          <a:p>
            <a:pPr>
              <a:lnSpc>
                <a:spcPts val="3687"/>
              </a:lnSpc>
            </a:pPr>
            <a:r>
              <a:rPr lang="en-US" sz="3478">
                <a:solidFill>
                  <a:srgbClr val="000000"/>
                </a:solidFill>
                <a:latin typeface="Aileron Bold"/>
              </a:rPr>
              <a:t>TERBAKAR PERINGKAT</a:t>
            </a:r>
            <a:r>
              <a:rPr lang="en-US" sz="3478">
                <a:solidFill>
                  <a:srgbClr val="FF3131"/>
                </a:solidFill>
                <a:latin typeface="Aileron Bold"/>
              </a:rPr>
              <a:t> PERTAMA</a:t>
            </a:r>
            <a:r>
              <a:rPr lang="en-US" sz="3478">
                <a:solidFill>
                  <a:srgbClr val="000000"/>
                </a:solidFill>
                <a:latin typeface="Aileron Bold"/>
              </a:rPr>
              <a:t> </a:t>
            </a:r>
            <a:r>
              <a:rPr lang="en-US" sz="3478">
                <a:solidFill>
                  <a:srgbClr val="000000"/>
                </a:solidFill>
                <a:latin typeface="Aileron Bold Italics"/>
              </a:rPr>
              <a:t>(FIRST DEGREE BURN)</a:t>
            </a:r>
          </a:p>
        </p:txBody>
      </p:sp>
      <p:sp>
        <p:nvSpPr>
          <p:cNvPr id="9" name="TextBox 9"/>
          <p:cNvSpPr txBox="1"/>
          <p:nvPr/>
        </p:nvSpPr>
        <p:spPr>
          <a:xfrm>
            <a:off x="1675383" y="4566720"/>
            <a:ext cx="11303982" cy="3645448"/>
          </a:xfrm>
          <a:prstGeom prst="rect">
            <a:avLst/>
          </a:prstGeom>
        </p:spPr>
        <p:txBody>
          <a:bodyPr lIns="0" tIns="0" rIns="0" bIns="0" rtlCol="0" anchor="t">
            <a:spAutoFit/>
          </a:bodyPr>
          <a:lstStyle/>
          <a:p>
            <a:pPr marL="750995" lvl="1" indent="-375498">
              <a:lnSpc>
                <a:spcPts val="4869"/>
              </a:lnSpc>
              <a:buFont typeface="Arial"/>
              <a:buChar char="•"/>
            </a:pPr>
            <a:r>
              <a:rPr lang="en-US" sz="3478">
                <a:solidFill>
                  <a:srgbClr val="000000"/>
                </a:solidFill>
                <a:latin typeface="Aileron"/>
              </a:rPr>
              <a:t>Kebakaran melibatkan kulit di permukaan atas sahaja;</a:t>
            </a:r>
          </a:p>
          <a:p>
            <a:pPr marL="750995" lvl="1" indent="-375498">
              <a:lnSpc>
                <a:spcPts val="4869"/>
              </a:lnSpc>
              <a:buFont typeface="Arial"/>
              <a:buChar char="•"/>
            </a:pPr>
            <a:r>
              <a:rPr lang="en-US" sz="3478">
                <a:solidFill>
                  <a:srgbClr val="000000"/>
                </a:solidFill>
                <a:latin typeface="Aileron"/>
              </a:rPr>
              <a:t>Warna kulit lapisan ‘epidermis’ bertukar menjadi kemerahan;</a:t>
            </a:r>
          </a:p>
          <a:p>
            <a:pPr marL="750995" lvl="1" indent="-375498">
              <a:lnSpc>
                <a:spcPts val="4869"/>
              </a:lnSpc>
              <a:buFont typeface="Arial"/>
              <a:buChar char="•"/>
            </a:pPr>
            <a:r>
              <a:rPr lang="en-US" sz="3478">
                <a:solidFill>
                  <a:srgbClr val="000000"/>
                </a:solidFill>
                <a:latin typeface="Aileron"/>
              </a:rPr>
              <a:t>Mangsa akan mengalami kesakitan yang kuat,kerana bahagian ini mengandungi banyak saraf.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3" name="Group 3"/>
          <p:cNvGrpSpPr/>
          <p:nvPr/>
        </p:nvGrpSpPr>
        <p:grpSpPr>
          <a:xfrm>
            <a:off x="13279238" y="3062149"/>
            <a:ext cx="4481381" cy="6196151"/>
            <a:chOff x="0" y="0"/>
            <a:chExt cx="5975174" cy="8261535"/>
          </a:xfrm>
        </p:grpSpPr>
        <p:sp>
          <p:nvSpPr>
            <p:cNvPr id="4" name="Freeform 4"/>
            <p:cNvSpPr/>
            <p:nvPr/>
          </p:nvSpPr>
          <p:spPr>
            <a:xfrm>
              <a:off x="0" y="0"/>
              <a:ext cx="5975174" cy="3764270"/>
            </a:xfrm>
            <a:custGeom>
              <a:avLst/>
              <a:gdLst/>
              <a:ahLst/>
              <a:cxnLst/>
              <a:rect l="l" t="t" r="r" b="b"/>
              <a:pathLst>
                <a:path w="5975174" h="3764270">
                  <a:moveTo>
                    <a:pt x="0" y="0"/>
                  </a:moveTo>
                  <a:lnTo>
                    <a:pt x="5975174" y="0"/>
                  </a:lnTo>
                  <a:lnTo>
                    <a:pt x="5975174" y="3764270"/>
                  </a:lnTo>
                  <a:lnTo>
                    <a:pt x="0" y="3764270"/>
                  </a:lnTo>
                  <a:lnTo>
                    <a:pt x="0" y="0"/>
                  </a:lnTo>
                  <a:close/>
                </a:path>
              </a:pathLst>
            </a:custGeom>
            <a:blipFill>
              <a:blip r:embed="rId3"/>
              <a:stretch>
                <a:fillRect l="-42748" r="-43420" b="-15322"/>
              </a:stretch>
            </a:blipFill>
          </p:spPr>
        </p:sp>
        <p:sp>
          <p:nvSpPr>
            <p:cNvPr id="5" name="Freeform 5"/>
            <p:cNvSpPr/>
            <p:nvPr/>
          </p:nvSpPr>
          <p:spPr>
            <a:xfrm>
              <a:off x="289614" y="4103943"/>
              <a:ext cx="5569666" cy="4157592"/>
            </a:xfrm>
            <a:custGeom>
              <a:avLst/>
              <a:gdLst/>
              <a:ahLst/>
              <a:cxnLst/>
              <a:rect l="l" t="t" r="r" b="b"/>
              <a:pathLst>
                <a:path w="5569666" h="4157592">
                  <a:moveTo>
                    <a:pt x="0" y="0"/>
                  </a:moveTo>
                  <a:lnTo>
                    <a:pt x="5569666" y="0"/>
                  </a:lnTo>
                  <a:lnTo>
                    <a:pt x="5569666" y="4157592"/>
                  </a:lnTo>
                  <a:lnTo>
                    <a:pt x="0" y="4157592"/>
                  </a:lnTo>
                  <a:lnTo>
                    <a:pt x="0" y="0"/>
                  </a:lnTo>
                  <a:close/>
                </a:path>
              </a:pathLst>
            </a:custGeom>
            <a:blipFill>
              <a:blip r:embed="rId4"/>
              <a:stretch>
                <a:fillRect l="-11006" t="-15083" r="-4995" b="-7339"/>
              </a:stretch>
            </a:blipFill>
          </p:spPr>
        </p:sp>
      </p:grpSp>
      <p:sp>
        <p:nvSpPr>
          <p:cNvPr id="6" name="TextBox 6"/>
          <p:cNvSpPr txBox="1"/>
          <p:nvPr/>
        </p:nvSpPr>
        <p:spPr>
          <a:xfrm>
            <a:off x="1028700" y="1902933"/>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KLASIFIKASI </a:t>
            </a:r>
          </a:p>
        </p:txBody>
      </p:sp>
      <p:sp>
        <p:nvSpPr>
          <p:cNvPr id="7" name="TextBox 7"/>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TERBAKAR</a:t>
            </a:r>
          </a:p>
        </p:txBody>
      </p:sp>
      <p:sp>
        <p:nvSpPr>
          <p:cNvPr id="8" name="TextBox 8"/>
          <p:cNvSpPr txBox="1"/>
          <p:nvPr/>
        </p:nvSpPr>
        <p:spPr>
          <a:xfrm>
            <a:off x="1675383" y="3180189"/>
            <a:ext cx="10654789" cy="957197"/>
          </a:xfrm>
          <a:prstGeom prst="rect">
            <a:avLst/>
          </a:prstGeom>
        </p:spPr>
        <p:txBody>
          <a:bodyPr lIns="0" tIns="0" rIns="0" bIns="0" rtlCol="0" anchor="t">
            <a:spAutoFit/>
          </a:bodyPr>
          <a:lstStyle/>
          <a:p>
            <a:pPr>
              <a:lnSpc>
                <a:spcPts val="3687"/>
              </a:lnSpc>
            </a:pPr>
            <a:r>
              <a:rPr lang="en-US" sz="3478">
                <a:solidFill>
                  <a:srgbClr val="000000"/>
                </a:solidFill>
                <a:latin typeface="Aileron Bold"/>
              </a:rPr>
              <a:t>TERBAKAR PERINGKAT </a:t>
            </a:r>
            <a:r>
              <a:rPr lang="en-US" sz="3478">
                <a:solidFill>
                  <a:srgbClr val="FF3131"/>
                </a:solidFill>
                <a:latin typeface="Aileron Bold"/>
              </a:rPr>
              <a:t>KEDUA</a:t>
            </a:r>
            <a:r>
              <a:rPr lang="en-US" sz="3478">
                <a:solidFill>
                  <a:srgbClr val="000000"/>
                </a:solidFill>
                <a:latin typeface="Aileron Bold"/>
              </a:rPr>
              <a:t> </a:t>
            </a:r>
          </a:p>
          <a:p>
            <a:pPr>
              <a:lnSpc>
                <a:spcPts val="3687"/>
              </a:lnSpc>
            </a:pPr>
            <a:r>
              <a:rPr lang="en-US" sz="3478">
                <a:solidFill>
                  <a:srgbClr val="000000"/>
                </a:solidFill>
                <a:latin typeface="Aileron Bold"/>
              </a:rPr>
              <a:t> </a:t>
            </a:r>
            <a:r>
              <a:rPr lang="en-US" sz="3478">
                <a:solidFill>
                  <a:srgbClr val="000000"/>
                </a:solidFill>
                <a:latin typeface="Aileron Bold Italics"/>
              </a:rPr>
              <a:t>(Partial Thickness or Second Degree Burn)</a:t>
            </a:r>
          </a:p>
        </p:txBody>
      </p:sp>
      <p:sp>
        <p:nvSpPr>
          <p:cNvPr id="9" name="TextBox 9"/>
          <p:cNvSpPr txBox="1"/>
          <p:nvPr/>
        </p:nvSpPr>
        <p:spPr>
          <a:xfrm>
            <a:off x="1675383" y="4579018"/>
            <a:ext cx="11102537" cy="4304359"/>
          </a:xfrm>
          <a:prstGeom prst="rect">
            <a:avLst/>
          </a:prstGeom>
        </p:spPr>
        <p:txBody>
          <a:bodyPr lIns="0" tIns="0" rIns="0" bIns="0" rtlCol="0" anchor="t">
            <a:spAutoFit/>
          </a:bodyPr>
          <a:lstStyle/>
          <a:p>
            <a:pPr marL="664616" lvl="1" indent="-332308">
              <a:lnSpc>
                <a:spcPts val="4309"/>
              </a:lnSpc>
              <a:buFont typeface="Arial"/>
              <a:buChar char="•"/>
            </a:pPr>
            <a:r>
              <a:rPr lang="en-US" sz="3078">
                <a:solidFill>
                  <a:srgbClr val="000000"/>
                </a:solidFill>
                <a:latin typeface="Aileron"/>
              </a:rPr>
              <a:t>Kebakaran melibatkan lapisan kulit atas </a:t>
            </a:r>
            <a:r>
              <a:rPr lang="en-US" sz="3078">
                <a:solidFill>
                  <a:srgbClr val="000000"/>
                </a:solidFill>
                <a:latin typeface="Aileron Italics"/>
              </a:rPr>
              <a:t>‘Epidermis’</a:t>
            </a:r>
            <a:r>
              <a:rPr lang="en-US" sz="3078">
                <a:solidFill>
                  <a:srgbClr val="000000"/>
                </a:solidFill>
                <a:latin typeface="Aileron"/>
              </a:rPr>
              <a:t> dan juga lapisan bawah kulit </a:t>
            </a:r>
            <a:r>
              <a:rPr lang="en-US" sz="3078">
                <a:solidFill>
                  <a:srgbClr val="000000"/>
                </a:solidFill>
                <a:latin typeface="Aileron Italics"/>
              </a:rPr>
              <a:t>‘ Dermis’</a:t>
            </a:r>
            <a:r>
              <a:rPr lang="en-US" sz="3078">
                <a:solidFill>
                  <a:srgbClr val="000000"/>
                </a:solidFill>
                <a:latin typeface="Aileron"/>
              </a:rPr>
              <a:t>;</a:t>
            </a:r>
          </a:p>
          <a:p>
            <a:pPr marL="664616" lvl="1" indent="-332308">
              <a:lnSpc>
                <a:spcPts val="4309"/>
              </a:lnSpc>
              <a:buFont typeface="Arial"/>
              <a:buChar char="•"/>
            </a:pPr>
            <a:r>
              <a:rPr lang="en-US" sz="3078">
                <a:solidFill>
                  <a:srgbClr val="000000"/>
                </a:solidFill>
                <a:latin typeface="Aileron"/>
              </a:rPr>
              <a:t>kadangkala termasuk juga sebahagian dari tisu.Kulit menjadi bertompok – tompok merah dan,bengkak;</a:t>
            </a:r>
          </a:p>
          <a:p>
            <a:pPr marL="664616" lvl="1" indent="-332308">
              <a:lnSpc>
                <a:spcPts val="4309"/>
              </a:lnSpc>
              <a:buFont typeface="Arial"/>
              <a:buChar char="•"/>
            </a:pPr>
            <a:r>
              <a:rPr lang="en-US" sz="3078">
                <a:solidFill>
                  <a:srgbClr val="000000"/>
                </a:solidFill>
                <a:latin typeface="Aileron"/>
              </a:rPr>
              <a:t>Keadaan ini diikuti dengan pembentukan gelembong air </a:t>
            </a:r>
            <a:r>
              <a:rPr lang="en-US" sz="3078">
                <a:solidFill>
                  <a:srgbClr val="000000"/>
                </a:solidFill>
                <a:latin typeface="Aileron Italics"/>
              </a:rPr>
              <a:t>(blister)</a:t>
            </a:r>
            <a:r>
              <a:rPr lang="en-US" sz="3078">
                <a:solidFill>
                  <a:srgbClr val="000000"/>
                </a:solidFill>
                <a:latin typeface="Aileron"/>
              </a:rPr>
              <a:t>;</a:t>
            </a:r>
          </a:p>
          <a:p>
            <a:pPr marL="664616" lvl="1" indent="-332308">
              <a:lnSpc>
                <a:spcPts val="4309"/>
              </a:lnSpc>
              <a:buFont typeface="Arial"/>
              <a:buChar char="•"/>
            </a:pPr>
            <a:r>
              <a:rPr lang="en-US" sz="3078">
                <a:solidFill>
                  <a:srgbClr val="000000"/>
                </a:solidFill>
                <a:latin typeface="Aileron"/>
              </a:rPr>
              <a:t>proses penyembuhan mengambil masa 2 – 3 minggu untuk pulih.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3" name="Group 3"/>
          <p:cNvGrpSpPr/>
          <p:nvPr/>
        </p:nvGrpSpPr>
        <p:grpSpPr>
          <a:xfrm>
            <a:off x="12994763" y="2633783"/>
            <a:ext cx="4918509" cy="6831461"/>
            <a:chOff x="0" y="0"/>
            <a:chExt cx="6558012" cy="9108615"/>
          </a:xfrm>
        </p:grpSpPr>
        <p:sp>
          <p:nvSpPr>
            <p:cNvPr id="4" name="Freeform 4"/>
            <p:cNvSpPr/>
            <p:nvPr/>
          </p:nvSpPr>
          <p:spPr>
            <a:xfrm>
              <a:off x="0" y="0"/>
              <a:ext cx="6558012" cy="4079106"/>
            </a:xfrm>
            <a:custGeom>
              <a:avLst/>
              <a:gdLst/>
              <a:ahLst/>
              <a:cxnLst/>
              <a:rect l="l" t="t" r="r" b="b"/>
              <a:pathLst>
                <a:path w="6558012" h="4079106">
                  <a:moveTo>
                    <a:pt x="0" y="0"/>
                  </a:moveTo>
                  <a:lnTo>
                    <a:pt x="6558012" y="0"/>
                  </a:lnTo>
                  <a:lnTo>
                    <a:pt x="6558012" y="4079106"/>
                  </a:lnTo>
                  <a:lnTo>
                    <a:pt x="0" y="4079106"/>
                  </a:lnTo>
                  <a:lnTo>
                    <a:pt x="0" y="0"/>
                  </a:lnTo>
                  <a:close/>
                </a:path>
              </a:pathLst>
            </a:custGeom>
            <a:blipFill>
              <a:blip r:embed="rId3"/>
              <a:stretch>
                <a:fillRect r="-7188" b="-19930"/>
              </a:stretch>
            </a:blipFill>
          </p:spPr>
        </p:sp>
        <p:sp>
          <p:nvSpPr>
            <p:cNvPr id="5" name="Freeform 5"/>
            <p:cNvSpPr/>
            <p:nvPr/>
          </p:nvSpPr>
          <p:spPr>
            <a:xfrm>
              <a:off x="247201" y="4550735"/>
              <a:ext cx="6063610" cy="4557880"/>
            </a:xfrm>
            <a:custGeom>
              <a:avLst/>
              <a:gdLst/>
              <a:ahLst/>
              <a:cxnLst/>
              <a:rect l="l" t="t" r="r" b="b"/>
              <a:pathLst>
                <a:path w="6063610" h="4557880">
                  <a:moveTo>
                    <a:pt x="0" y="0"/>
                  </a:moveTo>
                  <a:lnTo>
                    <a:pt x="6063610" y="0"/>
                  </a:lnTo>
                  <a:lnTo>
                    <a:pt x="6063610" y="4557880"/>
                  </a:lnTo>
                  <a:lnTo>
                    <a:pt x="0" y="4557880"/>
                  </a:lnTo>
                  <a:lnTo>
                    <a:pt x="0" y="0"/>
                  </a:lnTo>
                  <a:close/>
                </a:path>
              </a:pathLst>
            </a:custGeom>
            <a:blipFill>
              <a:blip r:embed="rId4"/>
              <a:stretch>
                <a:fillRect r="-33677"/>
              </a:stretch>
            </a:blipFill>
          </p:spPr>
        </p:sp>
      </p:grpSp>
      <p:sp>
        <p:nvSpPr>
          <p:cNvPr id="6" name="TextBox 6"/>
          <p:cNvSpPr txBox="1"/>
          <p:nvPr/>
        </p:nvSpPr>
        <p:spPr>
          <a:xfrm>
            <a:off x="1028700" y="1834823"/>
            <a:ext cx="16230600" cy="654391"/>
          </a:xfrm>
          <a:prstGeom prst="rect">
            <a:avLst/>
          </a:prstGeom>
        </p:spPr>
        <p:txBody>
          <a:bodyPr lIns="0" tIns="0" rIns="0" bIns="0" rtlCol="0" anchor="t">
            <a:spAutoFit/>
          </a:bodyPr>
          <a:lstStyle/>
          <a:p>
            <a:pPr algn="ctr">
              <a:lnSpc>
                <a:spcPts val="5193"/>
              </a:lnSpc>
            </a:pPr>
            <a:r>
              <a:rPr lang="en-US" sz="4121">
                <a:solidFill>
                  <a:srgbClr val="FF3131"/>
                </a:solidFill>
                <a:latin typeface="Aileron Bold"/>
              </a:rPr>
              <a:t>KLASIFIKASI </a:t>
            </a:r>
          </a:p>
        </p:txBody>
      </p:sp>
      <p:sp>
        <p:nvSpPr>
          <p:cNvPr id="7" name="TextBox 7"/>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TERBAKAR</a:t>
            </a:r>
          </a:p>
        </p:txBody>
      </p:sp>
      <p:sp>
        <p:nvSpPr>
          <p:cNvPr id="8" name="TextBox 8"/>
          <p:cNvSpPr txBox="1"/>
          <p:nvPr/>
        </p:nvSpPr>
        <p:spPr>
          <a:xfrm>
            <a:off x="1675383" y="3180189"/>
            <a:ext cx="10654789" cy="957197"/>
          </a:xfrm>
          <a:prstGeom prst="rect">
            <a:avLst/>
          </a:prstGeom>
        </p:spPr>
        <p:txBody>
          <a:bodyPr lIns="0" tIns="0" rIns="0" bIns="0" rtlCol="0" anchor="t">
            <a:spAutoFit/>
          </a:bodyPr>
          <a:lstStyle/>
          <a:p>
            <a:pPr>
              <a:lnSpc>
                <a:spcPts val="3687"/>
              </a:lnSpc>
            </a:pPr>
            <a:r>
              <a:rPr lang="en-US" sz="3478">
                <a:solidFill>
                  <a:srgbClr val="000000"/>
                </a:solidFill>
                <a:latin typeface="Aileron Bold"/>
              </a:rPr>
              <a:t>TERBAKAR PERINGKAT </a:t>
            </a:r>
            <a:r>
              <a:rPr lang="en-US" sz="3478">
                <a:solidFill>
                  <a:srgbClr val="FF3131"/>
                </a:solidFill>
                <a:latin typeface="Aileron Bold"/>
              </a:rPr>
              <a:t>KETIGA</a:t>
            </a:r>
          </a:p>
          <a:p>
            <a:pPr>
              <a:lnSpc>
                <a:spcPts val="3687"/>
              </a:lnSpc>
            </a:pPr>
            <a:r>
              <a:rPr lang="en-US" sz="3478">
                <a:solidFill>
                  <a:srgbClr val="000000"/>
                </a:solidFill>
                <a:latin typeface="Aileron Bold"/>
              </a:rPr>
              <a:t> </a:t>
            </a:r>
            <a:r>
              <a:rPr lang="en-US" sz="3478">
                <a:solidFill>
                  <a:srgbClr val="000000"/>
                </a:solidFill>
                <a:latin typeface="Aileron Bold Italics"/>
              </a:rPr>
              <a:t>(Third Degree or Full Thickness Burn)</a:t>
            </a:r>
          </a:p>
        </p:txBody>
      </p:sp>
      <p:sp>
        <p:nvSpPr>
          <p:cNvPr id="9" name="TextBox 9"/>
          <p:cNvSpPr txBox="1"/>
          <p:nvPr/>
        </p:nvSpPr>
        <p:spPr>
          <a:xfrm>
            <a:off x="1675383" y="4575536"/>
            <a:ext cx="11207504" cy="3506017"/>
          </a:xfrm>
          <a:prstGeom prst="rect">
            <a:avLst/>
          </a:prstGeom>
        </p:spPr>
        <p:txBody>
          <a:bodyPr lIns="0" tIns="0" rIns="0" bIns="0" rtlCol="0" anchor="t">
            <a:spAutoFit/>
          </a:bodyPr>
          <a:lstStyle/>
          <a:p>
            <a:pPr marL="718963" lvl="1" indent="-359482">
              <a:lnSpc>
                <a:spcPts val="4662"/>
              </a:lnSpc>
              <a:buFont typeface="Arial"/>
              <a:buChar char="•"/>
            </a:pPr>
            <a:r>
              <a:rPr lang="en-US" sz="3330">
                <a:solidFill>
                  <a:srgbClr val="000000"/>
                </a:solidFill>
                <a:latin typeface="Aileron"/>
              </a:rPr>
              <a:t>Melibatkan lapisan atas </a:t>
            </a:r>
            <a:r>
              <a:rPr lang="en-US" sz="3330">
                <a:solidFill>
                  <a:srgbClr val="000000"/>
                </a:solidFill>
                <a:latin typeface="Aileron Italics"/>
              </a:rPr>
              <a:t>‘Epidermis’</a:t>
            </a:r>
            <a:r>
              <a:rPr lang="en-US" sz="3330">
                <a:solidFill>
                  <a:srgbClr val="000000"/>
                </a:solidFill>
                <a:latin typeface="Aileron"/>
              </a:rPr>
              <a:t>, lapisan bawah </a:t>
            </a:r>
            <a:r>
              <a:rPr lang="en-US" sz="3330">
                <a:solidFill>
                  <a:srgbClr val="000000"/>
                </a:solidFill>
                <a:latin typeface="Aileron Italics"/>
              </a:rPr>
              <a:t>‘Dermis’</a:t>
            </a:r>
            <a:r>
              <a:rPr lang="en-US" sz="3330">
                <a:solidFill>
                  <a:srgbClr val="000000"/>
                </a:solidFill>
                <a:latin typeface="Aileron"/>
              </a:rPr>
              <a:t> dan kadang kala melibatkan ke bahagian otot;</a:t>
            </a:r>
          </a:p>
          <a:p>
            <a:pPr marL="718963" lvl="1" indent="-359482">
              <a:lnSpc>
                <a:spcPts val="4662"/>
              </a:lnSpc>
              <a:buFont typeface="Arial"/>
              <a:buChar char="•"/>
            </a:pPr>
            <a:r>
              <a:rPr lang="en-US" sz="3330">
                <a:solidFill>
                  <a:srgbClr val="000000"/>
                </a:solidFill>
                <a:latin typeface="Aileron"/>
              </a:rPr>
              <a:t>Warna kulit menjadi kehitaman atau pun putih kelabu;</a:t>
            </a:r>
          </a:p>
          <a:p>
            <a:pPr marL="718963" lvl="1" indent="-359482">
              <a:lnSpc>
                <a:spcPts val="4662"/>
              </a:lnSpc>
              <a:buFont typeface="Arial"/>
              <a:buChar char="•"/>
            </a:pPr>
            <a:r>
              <a:rPr lang="en-US" sz="3330">
                <a:solidFill>
                  <a:srgbClr val="000000"/>
                </a:solidFill>
                <a:latin typeface="Aileron"/>
              </a:rPr>
              <a:t>Warna kulit tidak bertukar menjadi kemerahan;</a:t>
            </a:r>
          </a:p>
          <a:p>
            <a:pPr marL="718963" lvl="1" indent="-359482">
              <a:lnSpc>
                <a:spcPts val="4662"/>
              </a:lnSpc>
              <a:buFont typeface="Arial"/>
              <a:buChar char="•"/>
            </a:pPr>
            <a:r>
              <a:rPr lang="en-US" sz="3330">
                <a:solidFill>
                  <a:srgbClr val="000000"/>
                </a:solidFill>
                <a:latin typeface="Aileron"/>
              </a:rPr>
              <a:t>Bau terbakar juga dapat di hidu,</a:t>
            </a:r>
          </a:p>
          <a:p>
            <a:pPr marL="718963" lvl="1" indent="-359482">
              <a:lnSpc>
                <a:spcPts val="4662"/>
              </a:lnSpc>
              <a:buFont typeface="Arial"/>
              <a:buChar char="•"/>
            </a:pPr>
            <a:r>
              <a:rPr lang="en-US" sz="3330">
                <a:solidFill>
                  <a:srgbClr val="000000"/>
                </a:solidFill>
                <a:latin typeface="Aileron"/>
              </a:rPr>
              <a:t>Kesakitan tidak dapat di rasai.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Freeform 3"/>
          <p:cNvSpPr/>
          <p:nvPr/>
        </p:nvSpPr>
        <p:spPr>
          <a:xfrm>
            <a:off x="486223" y="2648490"/>
            <a:ext cx="4590180" cy="5917029"/>
          </a:xfrm>
          <a:custGeom>
            <a:avLst/>
            <a:gdLst/>
            <a:ahLst/>
            <a:cxnLst/>
            <a:rect l="l" t="t" r="r" b="b"/>
            <a:pathLst>
              <a:path w="4590180" h="5917029">
                <a:moveTo>
                  <a:pt x="0" y="0"/>
                </a:moveTo>
                <a:lnTo>
                  <a:pt x="4590180" y="0"/>
                </a:lnTo>
                <a:lnTo>
                  <a:pt x="4590180" y="5917029"/>
                </a:lnTo>
                <a:lnTo>
                  <a:pt x="0" y="5917029"/>
                </a:lnTo>
                <a:lnTo>
                  <a:pt x="0" y="0"/>
                </a:lnTo>
                <a:close/>
              </a:path>
            </a:pathLst>
          </a:custGeom>
          <a:blipFill>
            <a:blip r:embed="rId3"/>
            <a:stretch>
              <a:fillRect/>
            </a:stretch>
          </a:blipFill>
        </p:spPr>
      </p:sp>
      <p:sp>
        <p:nvSpPr>
          <p:cNvPr id="4" name="Freeform 4"/>
          <p:cNvSpPr/>
          <p:nvPr/>
        </p:nvSpPr>
        <p:spPr>
          <a:xfrm>
            <a:off x="5412036" y="2648490"/>
            <a:ext cx="4775021" cy="5917029"/>
          </a:xfrm>
          <a:custGeom>
            <a:avLst/>
            <a:gdLst/>
            <a:ahLst/>
            <a:cxnLst/>
            <a:rect l="l" t="t" r="r" b="b"/>
            <a:pathLst>
              <a:path w="4775021" h="5917029">
                <a:moveTo>
                  <a:pt x="0" y="0"/>
                </a:moveTo>
                <a:lnTo>
                  <a:pt x="4775021" y="0"/>
                </a:lnTo>
                <a:lnTo>
                  <a:pt x="4775021" y="5917029"/>
                </a:lnTo>
                <a:lnTo>
                  <a:pt x="0" y="5917029"/>
                </a:lnTo>
                <a:lnTo>
                  <a:pt x="0" y="0"/>
                </a:lnTo>
                <a:close/>
              </a:path>
            </a:pathLst>
          </a:custGeom>
          <a:blipFill>
            <a:blip r:embed="rId4"/>
            <a:stretch>
              <a:fillRect/>
            </a:stretch>
          </a:blipFill>
        </p:spPr>
      </p:sp>
      <p:sp>
        <p:nvSpPr>
          <p:cNvPr id="5" name="TextBox 5"/>
          <p:cNvSpPr txBox="1"/>
          <p:nvPr/>
        </p:nvSpPr>
        <p:spPr>
          <a:xfrm>
            <a:off x="1028700" y="1066800"/>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PENGENDALIAN DAN RAWATAN TERBAKAR</a:t>
            </a:r>
          </a:p>
        </p:txBody>
      </p:sp>
      <p:sp>
        <p:nvSpPr>
          <p:cNvPr id="6" name="TextBox 6"/>
          <p:cNvSpPr txBox="1"/>
          <p:nvPr/>
        </p:nvSpPr>
        <p:spPr>
          <a:xfrm>
            <a:off x="10520432" y="2591340"/>
            <a:ext cx="7072243" cy="5952678"/>
          </a:xfrm>
          <a:prstGeom prst="rect">
            <a:avLst/>
          </a:prstGeom>
        </p:spPr>
        <p:txBody>
          <a:bodyPr lIns="0" tIns="0" rIns="0" bIns="0" rtlCol="0" anchor="t">
            <a:spAutoFit/>
          </a:bodyPr>
          <a:lstStyle/>
          <a:p>
            <a:pPr marL="661107" lvl="1" indent="-330554">
              <a:lnSpc>
                <a:spcPts val="4286"/>
              </a:lnSpc>
              <a:buFont typeface="Arial"/>
              <a:buChar char="•"/>
            </a:pPr>
            <a:r>
              <a:rPr lang="en-US" sz="3062">
                <a:solidFill>
                  <a:srgbClr val="FF3131"/>
                </a:solidFill>
                <a:latin typeface="Aileron Bold Italics"/>
              </a:rPr>
              <a:t>‘RULE OF 9’</a:t>
            </a:r>
            <a:r>
              <a:rPr lang="en-US" sz="3062">
                <a:solidFill>
                  <a:srgbClr val="000000"/>
                </a:solidFill>
                <a:latin typeface="Aileron"/>
              </a:rPr>
              <a:t> atau</a:t>
            </a:r>
            <a:r>
              <a:rPr lang="en-US" sz="3062">
                <a:solidFill>
                  <a:srgbClr val="FF3131"/>
                </a:solidFill>
                <a:latin typeface="Aileron Bold"/>
              </a:rPr>
              <a:t> ‘HUKUM 9’</a:t>
            </a:r>
            <a:r>
              <a:rPr lang="en-US" sz="3062">
                <a:solidFill>
                  <a:srgbClr val="000000"/>
                </a:solidFill>
                <a:latin typeface="Aileron"/>
              </a:rPr>
              <a:t> adalah formula luas permukaan tubuh badan manusia;</a:t>
            </a:r>
          </a:p>
          <a:p>
            <a:pPr marL="661107" lvl="1" indent="-330554">
              <a:lnSpc>
                <a:spcPts val="4286"/>
              </a:lnSpc>
              <a:buFont typeface="Arial"/>
              <a:buChar char="•"/>
            </a:pPr>
            <a:r>
              <a:rPr lang="en-US" sz="3062">
                <a:solidFill>
                  <a:srgbClr val="000000"/>
                </a:solidFill>
                <a:latin typeface="Aileron"/>
              </a:rPr>
              <a:t>Dengan sistem ini kita dapat menilai kecederaan anggota badan manusia;</a:t>
            </a:r>
          </a:p>
          <a:p>
            <a:pPr marL="661107" lvl="1" indent="-330554">
              <a:lnSpc>
                <a:spcPts val="4286"/>
              </a:lnSpc>
              <a:buFont typeface="Arial"/>
              <a:buChar char="•"/>
            </a:pPr>
            <a:r>
              <a:rPr lang="en-US" sz="3062">
                <a:solidFill>
                  <a:srgbClr val="000000"/>
                </a:solidFill>
                <a:latin typeface="Aileron"/>
              </a:rPr>
              <a:t>Dapat menganggarkan keluasan tubuh yang terbakar;</a:t>
            </a:r>
          </a:p>
          <a:p>
            <a:pPr marL="661107" lvl="1" indent="-330554">
              <a:lnSpc>
                <a:spcPts val="4286"/>
              </a:lnSpc>
              <a:buFont typeface="Arial"/>
              <a:buChar char="•"/>
            </a:pPr>
            <a:r>
              <a:rPr lang="en-US" sz="3062">
                <a:solidFill>
                  <a:srgbClr val="000000"/>
                </a:solidFill>
                <a:latin typeface="Aileron"/>
              </a:rPr>
              <a:t>Dapat merancangkan perawatan yang harus di berikan kepada pesakit.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1334</Words>
  <Application>Microsoft Office PowerPoint</Application>
  <PresentationFormat>Custom</PresentationFormat>
  <Paragraphs>205</Paragraphs>
  <Slides>30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Arial</vt:lpstr>
      <vt:lpstr>Playfair Display Bold</vt:lpstr>
      <vt:lpstr>Poppins Bold Italics</vt:lpstr>
      <vt:lpstr>Inter</vt:lpstr>
      <vt:lpstr>Aileron Bold Italics</vt:lpstr>
      <vt:lpstr>Poppins Bold</vt:lpstr>
      <vt:lpstr>Aileron Bold</vt:lpstr>
      <vt:lpstr>Oswald Bold</vt:lpstr>
      <vt:lpstr>Playfair Display Bold Italics</vt:lpstr>
      <vt:lpstr>Open Sauce Bold</vt:lpstr>
      <vt:lpstr>Aileron Italics</vt:lpstr>
      <vt:lpstr>Aileron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 5: BOMBA LIFE SUPPORT (BLS)</dc:title>
  <dc:creator>JBPM</dc:creator>
  <cp:lastModifiedBy>Hamidi 9w2mdp</cp:lastModifiedBy>
  <cp:revision>7</cp:revision>
  <dcterms:created xsi:type="dcterms:W3CDTF">2006-08-16T00:00:00Z</dcterms:created>
  <dcterms:modified xsi:type="dcterms:W3CDTF">2024-03-02T01:55:00Z</dcterms:modified>
  <dc:identifier>DAF9BxY6sE0</dc:identifier>
</cp:coreProperties>
</file>